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7" r:id="rId4"/>
    <p:sldId id="260" r:id="rId5"/>
    <p:sldId id="261" r:id="rId6"/>
    <p:sldId id="262" r:id="rId7"/>
    <p:sldId id="263" r:id="rId8"/>
    <p:sldId id="264" r:id="rId9"/>
    <p:sldId id="265" r:id="rId10"/>
    <p:sldId id="266"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EEE39-C69E-48BC-903C-2CC50200A513}" v="3" dt="2022-11-01T20:22:34.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29" autoAdjust="0"/>
  </p:normalViewPr>
  <p:slideViewPr>
    <p:cSldViewPr snapToGrid="0">
      <p:cViewPr varScale="1">
        <p:scale>
          <a:sx n="68" d="100"/>
          <a:sy n="68"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3E2DD-1CC3-4144-9A65-764213620655}" type="datetimeFigureOut">
              <a:rPr lang="en-US" smtClean="0"/>
              <a:t>11/03/2022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8D002-475F-4EB4-AC39-25B514FFA346}" type="slidenum">
              <a:rPr lang="en-US" smtClean="0"/>
              <a:t>‹#›</a:t>
            </a:fld>
            <a:endParaRPr lang="en-US"/>
          </a:p>
        </p:txBody>
      </p:sp>
    </p:spTree>
    <p:extLst>
      <p:ext uri="{BB962C8B-B14F-4D97-AF65-F5344CB8AC3E}">
        <p14:creationId xmlns:p14="http://schemas.microsoft.com/office/powerpoint/2010/main" val="301270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Immunodeficiency" TargetMode="External"/><Relationship Id="rId3" Type="http://schemas.openxmlformats.org/officeDocument/2006/relationships/hyperlink" Target="https://en.wikipedia.org/wiki/White_blood_cell" TargetMode="External"/><Relationship Id="rId7" Type="http://schemas.openxmlformats.org/officeDocument/2006/relationships/hyperlink" Target="https://en.wikipedia.org/wiki/Agranulocytosis#cite_note-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Neutropenia" TargetMode="External"/><Relationship Id="rId11" Type="http://schemas.openxmlformats.org/officeDocument/2006/relationships/hyperlink" Target="https://en.wikipedia.org/wiki/Eosinophils" TargetMode="External"/><Relationship Id="rId5" Type="http://schemas.openxmlformats.org/officeDocument/2006/relationships/hyperlink" Target="https://en.wikipedia.org/wiki/Neutrophil" TargetMode="External"/><Relationship Id="rId10" Type="http://schemas.openxmlformats.org/officeDocument/2006/relationships/hyperlink" Target="https://en.wikipedia.org/wiki/Basophils" TargetMode="External"/><Relationship Id="rId4" Type="http://schemas.openxmlformats.org/officeDocument/2006/relationships/hyperlink" Target="https://en.wikipedia.org/wiki/Leukopenia" TargetMode="External"/><Relationship Id="rId9" Type="http://schemas.openxmlformats.org/officeDocument/2006/relationships/hyperlink" Target="https://en.wikipedia.org/wiki/Granulocyt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Agent Orange—3, 9, 15, 12</a:t>
            </a:r>
          </a:p>
          <a:p>
            <a:endParaRPr lang="en-US" dirty="0"/>
          </a:p>
          <a:p>
            <a:r>
              <a:rPr lang="en-US" dirty="0"/>
              <a:t>Atomic Veterans (exposed to ionizing radiation) all </a:t>
            </a:r>
            <a:r>
              <a:rPr lang="en-US" dirty="0" err="1"/>
              <a:t>leukimia</a:t>
            </a:r>
            <a:r>
              <a:rPr lang="en-US" dirty="0"/>
              <a:t> (except chronic lymphocytic), 12, </a:t>
            </a:r>
          </a:p>
        </p:txBody>
      </p:sp>
      <p:sp>
        <p:nvSpPr>
          <p:cNvPr id="4" name="Slide Number Placeholder 3"/>
          <p:cNvSpPr>
            <a:spLocks noGrp="1"/>
          </p:cNvSpPr>
          <p:nvPr>
            <p:ph type="sldNum" sz="quarter" idx="5"/>
          </p:nvPr>
        </p:nvSpPr>
        <p:spPr/>
        <p:txBody>
          <a:bodyPr/>
          <a:lstStyle/>
          <a:p>
            <a:fld id="{C108D002-475F-4EB4-AC39-25B514FFA346}" type="slidenum">
              <a:rPr lang="en-US" smtClean="0"/>
              <a:t>2</a:t>
            </a:fld>
            <a:endParaRPr lang="en-US"/>
          </a:p>
        </p:txBody>
      </p:sp>
    </p:spTree>
    <p:extLst>
      <p:ext uri="{BB962C8B-B14F-4D97-AF65-F5344CB8AC3E}">
        <p14:creationId xmlns:p14="http://schemas.microsoft.com/office/powerpoint/2010/main" val="176009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11111"/>
                </a:solidFill>
                <a:effectLst/>
                <a:latin typeface="Helvetica" panose="020B0604020202020204" pitchFamily="34" charset="0"/>
              </a:rPr>
              <a:t>Sickle cell anemia is one of a group of inherited disorders known as sickle cell disease. It affects the shape of red blood cells, which carry oxygen to all parts of the body.</a:t>
            </a:r>
          </a:p>
          <a:p>
            <a:pPr algn="l"/>
            <a:r>
              <a:rPr lang="en-US" b="0" i="0" dirty="0">
                <a:solidFill>
                  <a:srgbClr val="111111"/>
                </a:solidFill>
                <a:effectLst/>
                <a:latin typeface="Helvetica" panose="020B0604020202020204" pitchFamily="34" charset="0"/>
              </a:rPr>
              <a:t>Red blood cells are usually round and flexible, so they move easily through blood vessels. In sickle cell anemia, some red blood cells are shaped like sickles or crescent moons. These sickle cells also become rigid and sticky, which can slow or block blood flow.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rPr>
              <a:t>Disability compensation.</a:t>
            </a:r>
            <a:r>
              <a:rPr lang="en-US" sz="1200" dirty="0"/>
              <a:t> Ratings shall be based, as far as practicable, upon the average impairments of earning capacity with the additional proviso that the Secretary shall from time to time readjust this schedule of ratings … The governing norm in these exceptional cases is a finding by the Director of Compensation Service or </a:t>
            </a:r>
            <a:r>
              <a:rPr lang="en-US" sz="1200" dirty="0" err="1"/>
              <a:t>delegatee</a:t>
            </a:r>
            <a:r>
              <a:rPr lang="en-US" sz="1200" dirty="0"/>
              <a:t> that application of the regular schedular standards is impractical because the disability is so exceptional or unusual due to such related factors as marked interference with employment or frequent periods of hospitalization.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this is saying, is that this is so inconsistent and case by case, that the Director will have to determine these ratings case by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would be a very rare Service connection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11</a:t>
            </a:fld>
            <a:endParaRPr lang="en-US"/>
          </a:p>
        </p:txBody>
      </p:sp>
    </p:spTree>
    <p:extLst>
      <p:ext uri="{BB962C8B-B14F-4D97-AF65-F5344CB8AC3E}">
        <p14:creationId xmlns:p14="http://schemas.microsoft.com/office/powerpoint/2010/main" val="284523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00000000000000000" pitchFamily="2" charset="0"/>
              </a:rPr>
              <a:t>Aplastic anemia is </a:t>
            </a:r>
            <a:r>
              <a:rPr lang="en-US" b="1" i="0" dirty="0">
                <a:solidFill>
                  <a:srgbClr val="BDC1C6"/>
                </a:solidFill>
                <a:effectLst/>
                <a:latin typeface="Roboto" panose="02000000000000000000" pitchFamily="2" charset="0"/>
              </a:rPr>
              <a:t>a condition that occurs when your body stops producing enough new blood cells</a:t>
            </a:r>
            <a:r>
              <a:rPr lang="en-US" b="0" i="0" dirty="0">
                <a:solidFill>
                  <a:srgbClr val="BDC1C6"/>
                </a:solidFill>
                <a:effectLst/>
                <a:latin typeface="Roboto" panose="02000000000000000000" pitchFamily="2" charset="0"/>
              </a:rPr>
              <a:t>. The condition leaves you fatigued and more prone to infections and uncontrolled bleeding. A rare and serious condition, aplastic anemia can develop at any age.</a:t>
            </a:r>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12</a:t>
            </a:fld>
            <a:endParaRPr lang="en-US"/>
          </a:p>
        </p:txBody>
      </p:sp>
    </p:spTree>
    <p:extLst>
      <p:ext uri="{BB962C8B-B14F-4D97-AF65-F5344CB8AC3E}">
        <p14:creationId xmlns:p14="http://schemas.microsoft.com/office/powerpoint/2010/main" val="273724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00000000000000000" pitchFamily="2" charset="0"/>
              </a:rPr>
              <a:t>AL amyloidosis (amyloid light chain or primary amyloidosis) is </a:t>
            </a:r>
            <a:r>
              <a:rPr lang="en-US" b="1" i="0" dirty="0">
                <a:solidFill>
                  <a:srgbClr val="BDC1C6"/>
                </a:solidFill>
                <a:effectLst/>
                <a:latin typeface="Roboto" panose="02000000000000000000" pitchFamily="2" charset="0"/>
              </a:rPr>
              <a:t>a rare disease that happens when abnormal light chain proteins in your body gather on your organs and tissues</a:t>
            </a:r>
            <a:r>
              <a:rPr lang="en-US" b="0" i="0" dirty="0">
                <a:solidFill>
                  <a:srgbClr val="BDC1C6"/>
                </a:solidFill>
                <a:effectLst/>
                <a:latin typeface="Roboto" panose="02000000000000000000" pitchFamily="2" charset="0"/>
              </a:rPr>
              <a:t>. It's a serious illness that may become chronic or may cause life-threatening medical conditions.</a:t>
            </a:r>
          </a:p>
        </p:txBody>
      </p:sp>
      <p:sp>
        <p:nvSpPr>
          <p:cNvPr id="4" name="Slide Number Placeholder 3"/>
          <p:cNvSpPr>
            <a:spLocks noGrp="1"/>
          </p:cNvSpPr>
          <p:nvPr>
            <p:ph type="sldNum" sz="quarter" idx="5"/>
          </p:nvPr>
        </p:nvSpPr>
        <p:spPr/>
        <p:txBody>
          <a:bodyPr/>
          <a:lstStyle/>
          <a:p>
            <a:fld id="{C108D002-475F-4EB4-AC39-25B514FFA346}" type="slidenum">
              <a:rPr lang="en-US" smtClean="0"/>
              <a:t>13</a:t>
            </a:fld>
            <a:endParaRPr lang="en-US"/>
          </a:p>
        </p:txBody>
      </p:sp>
    </p:spTree>
    <p:extLst>
      <p:ext uri="{BB962C8B-B14F-4D97-AF65-F5344CB8AC3E}">
        <p14:creationId xmlns:p14="http://schemas.microsoft.com/office/powerpoint/2010/main" val="229623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important note is that for these issues to be SC they are most likely going to be diagnosed in service or found to be presumptive conditions. Issues Like this that develop after Service that are not presumptive will need  a medical nexus to service and often have to go to BVA. </a:t>
            </a:r>
          </a:p>
          <a:p>
            <a:endParaRPr lang="en-US" b="0" i="0" dirty="0">
              <a:solidFill>
                <a:srgbClr val="BDC1C6"/>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C108D002-475F-4EB4-AC39-25B514FFA346}" type="slidenum">
              <a:rPr lang="en-US" smtClean="0"/>
              <a:t>14</a:t>
            </a:fld>
            <a:endParaRPr lang="en-US"/>
          </a:p>
        </p:txBody>
      </p:sp>
    </p:spTree>
    <p:extLst>
      <p:ext uri="{BB962C8B-B14F-4D97-AF65-F5344CB8AC3E}">
        <p14:creationId xmlns:p14="http://schemas.microsoft.com/office/powerpoint/2010/main" val="373031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start with, I pulled up the “ “ because it’s reference in like, half of the codes we are going over today. This is just the explanation that the VA can’t reduce without giving the applicant time to refute it. </a:t>
            </a:r>
          </a:p>
          <a:p>
            <a:endParaRPr lang="en-US" dirty="0"/>
          </a:p>
          <a:p>
            <a:r>
              <a:rPr lang="en-US" dirty="0"/>
              <a:t>“to sum this up – VA must give a 60 day notice prior to reduction is finalized.”</a:t>
            </a:r>
          </a:p>
        </p:txBody>
      </p:sp>
      <p:sp>
        <p:nvSpPr>
          <p:cNvPr id="4" name="Slide Number Placeholder 3"/>
          <p:cNvSpPr>
            <a:spLocks noGrp="1"/>
          </p:cNvSpPr>
          <p:nvPr>
            <p:ph type="sldNum" sz="quarter" idx="5"/>
          </p:nvPr>
        </p:nvSpPr>
        <p:spPr/>
        <p:txBody>
          <a:bodyPr/>
          <a:lstStyle/>
          <a:p>
            <a:fld id="{C108D002-475F-4EB4-AC39-25B514FFA346}" type="slidenum">
              <a:rPr lang="en-US" smtClean="0"/>
              <a:t>3</a:t>
            </a:fld>
            <a:endParaRPr lang="en-US"/>
          </a:p>
        </p:txBody>
      </p:sp>
    </p:spTree>
    <p:extLst>
      <p:ext uri="{BB962C8B-B14F-4D97-AF65-F5344CB8AC3E}">
        <p14:creationId xmlns:p14="http://schemas.microsoft.com/office/powerpoint/2010/main" val="416339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Agranulocytosis</a:t>
            </a:r>
            <a:r>
              <a:rPr lang="en-US" b="0" i="0" dirty="0">
                <a:solidFill>
                  <a:srgbClr val="202122"/>
                </a:solidFill>
                <a:effectLst/>
                <a:latin typeface="Arial" panose="020B0604020202020204" pitchFamily="34" charset="0"/>
              </a:rPr>
              <a:t>, also known as </a:t>
            </a:r>
            <a:r>
              <a:rPr lang="en-US" b="1" i="0" dirty="0">
                <a:solidFill>
                  <a:srgbClr val="202122"/>
                </a:solidFill>
                <a:effectLst/>
                <a:latin typeface="Arial" panose="020B0604020202020204" pitchFamily="34" charset="0"/>
              </a:rPr>
              <a:t>agranulosis</a:t>
            </a:r>
            <a:r>
              <a:rPr lang="en-US" b="0" i="0" dirty="0">
                <a:solidFill>
                  <a:srgbClr val="202122"/>
                </a:solidFill>
                <a:effectLst/>
                <a:latin typeface="Arial" panose="020B0604020202020204" pitchFamily="34" charset="0"/>
              </a:rPr>
              <a:t> or </a:t>
            </a:r>
            <a:r>
              <a:rPr lang="en-US" b="1" i="0" dirty="0">
                <a:solidFill>
                  <a:srgbClr val="202122"/>
                </a:solidFill>
                <a:effectLst/>
                <a:latin typeface="Arial" panose="020B0604020202020204" pitchFamily="34" charset="0"/>
              </a:rPr>
              <a:t>granulopenia</a:t>
            </a:r>
            <a:r>
              <a:rPr lang="en-US" b="0" i="0" dirty="0">
                <a:solidFill>
                  <a:srgbClr val="202122"/>
                </a:solidFill>
                <a:effectLst/>
                <a:latin typeface="Arial" panose="020B0604020202020204" pitchFamily="34" charset="0"/>
              </a:rPr>
              <a:t>, is an acute condition involving a severe and dangerous lowered </a:t>
            </a:r>
            <a:r>
              <a:rPr lang="en-US" b="0" i="0" u="none" strike="noStrike" dirty="0">
                <a:solidFill>
                  <a:srgbClr val="0645AD"/>
                </a:solidFill>
                <a:effectLst/>
                <a:latin typeface="Arial" panose="020B0604020202020204" pitchFamily="34" charset="0"/>
                <a:hlinkClick r:id="rId3" tooltip="White blood cell"/>
              </a:rPr>
              <a:t>white blood cell</a:t>
            </a:r>
            <a:r>
              <a:rPr lang="en-US" b="0" i="0" dirty="0">
                <a:solidFill>
                  <a:srgbClr val="202122"/>
                </a:solidFill>
                <a:effectLst/>
                <a:latin typeface="Arial" panose="020B0604020202020204" pitchFamily="34" charset="0"/>
              </a:rPr>
              <a:t> count (</a:t>
            </a:r>
            <a:r>
              <a:rPr lang="en-US" b="0" i="0" u="none" strike="noStrike" dirty="0">
                <a:solidFill>
                  <a:srgbClr val="0645AD"/>
                </a:solidFill>
                <a:effectLst/>
                <a:latin typeface="Arial" panose="020B0604020202020204" pitchFamily="34" charset="0"/>
                <a:hlinkClick r:id="rId4" tooltip="Leukopenia"/>
              </a:rPr>
              <a:t>leukopenia</a:t>
            </a:r>
            <a:r>
              <a:rPr lang="en-US" b="0" i="0" dirty="0">
                <a:solidFill>
                  <a:srgbClr val="202122"/>
                </a:solidFill>
                <a:effectLst/>
                <a:latin typeface="Arial" panose="020B0604020202020204" pitchFamily="34" charset="0"/>
              </a:rPr>
              <a:t>, most commonly of </a:t>
            </a:r>
            <a:r>
              <a:rPr lang="en-US" b="0" i="0" u="none" strike="noStrike" dirty="0">
                <a:solidFill>
                  <a:srgbClr val="0645AD"/>
                </a:solidFill>
                <a:effectLst/>
                <a:latin typeface="Arial" panose="020B0604020202020204" pitchFamily="34" charset="0"/>
                <a:hlinkClick r:id="rId5" tooltip="Neutrophil"/>
              </a:rPr>
              <a:t>neutrophils</a:t>
            </a:r>
            <a:r>
              <a:rPr lang="en-US" b="0" i="0" dirty="0">
                <a:solidFill>
                  <a:srgbClr val="202122"/>
                </a:solidFill>
                <a:effectLst/>
                <a:latin typeface="Arial" panose="020B0604020202020204" pitchFamily="34" charset="0"/>
              </a:rPr>
              <a:t>) and thus causing a </a:t>
            </a:r>
            <a:r>
              <a:rPr lang="en-US" b="0" i="0" u="none" strike="noStrike" dirty="0">
                <a:solidFill>
                  <a:srgbClr val="0645AD"/>
                </a:solidFill>
                <a:effectLst/>
                <a:latin typeface="Arial" panose="020B0604020202020204" pitchFamily="34" charset="0"/>
                <a:hlinkClick r:id="rId6" tooltip="Neutropenia"/>
              </a:rPr>
              <a:t>neutropenia</a:t>
            </a:r>
            <a:r>
              <a:rPr lang="en-US" b="0" i="0" dirty="0">
                <a:solidFill>
                  <a:srgbClr val="202122"/>
                </a:solidFill>
                <a:effectLst/>
                <a:latin typeface="Arial" panose="020B0604020202020204" pitchFamily="34" charset="0"/>
              </a:rPr>
              <a:t> in the circulating blood.</a:t>
            </a:r>
            <a:r>
              <a:rPr lang="en-US" b="0" i="0" u="none" strike="noStrike" baseline="30000" dirty="0">
                <a:solidFill>
                  <a:srgbClr val="0645AD"/>
                </a:solidFill>
                <a:effectLst/>
                <a:latin typeface="Arial" panose="020B0604020202020204" pitchFamily="34" charset="0"/>
                <a:hlinkClick r:id="rId7"/>
              </a:rPr>
              <a:t>[1]</a:t>
            </a:r>
            <a:r>
              <a:rPr lang="en-US" b="0" i="0" dirty="0">
                <a:solidFill>
                  <a:srgbClr val="202122"/>
                </a:solidFill>
                <a:effectLst/>
                <a:latin typeface="Arial" panose="020B0604020202020204" pitchFamily="34" charset="0"/>
              </a:rPr>
              <a:t> It is a severe lack of one major class of infection-fighting white blood cells. People with this condition are at very high risk of serious infections due to their </a:t>
            </a:r>
            <a:r>
              <a:rPr lang="en-US" b="0" i="0" u="none" strike="noStrike" dirty="0">
                <a:solidFill>
                  <a:srgbClr val="0645AD"/>
                </a:solidFill>
                <a:effectLst/>
                <a:latin typeface="Arial" panose="020B0604020202020204" pitchFamily="34" charset="0"/>
                <a:hlinkClick r:id="rId8" tooltip="Immunodeficiency"/>
              </a:rPr>
              <a:t>suppressed immune system</a:t>
            </a:r>
            <a:r>
              <a:rPr lang="en-US" b="0" i="0" dirty="0">
                <a:solidFill>
                  <a:srgbClr val="202122"/>
                </a:solidFill>
                <a:effectLst/>
                <a:latin typeface="Arial" panose="020B0604020202020204" pitchFamily="34" charset="0"/>
              </a:rPr>
              <a:t>.</a:t>
            </a:r>
          </a:p>
          <a:p>
            <a:pPr algn="l"/>
            <a:r>
              <a:rPr lang="en-US" b="0" i="0" dirty="0">
                <a:solidFill>
                  <a:srgbClr val="202122"/>
                </a:solidFill>
                <a:effectLst/>
                <a:latin typeface="Arial" panose="020B0604020202020204" pitchFamily="34" charset="0"/>
              </a:rPr>
              <a:t>In agranulocytosis, the concentration of </a:t>
            </a:r>
            <a:r>
              <a:rPr lang="en-US" b="0" i="0" u="none" strike="noStrike" dirty="0">
                <a:solidFill>
                  <a:srgbClr val="0645AD"/>
                </a:solidFill>
                <a:effectLst/>
                <a:latin typeface="Arial" panose="020B0604020202020204" pitchFamily="34" charset="0"/>
                <a:hlinkClick r:id="rId9" tooltip="Granulocyte"/>
              </a:rPr>
              <a:t>granulocytes</a:t>
            </a:r>
            <a:r>
              <a:rPr lang="en-US" b="0" i="0" dirty="0">
                <a:solidFill>
                  <a:srgbClr val="202122"/>
                </a:solidFill>
                <a:effectLst/>
                <a:latin typeface="Arial" panose="020B0604020202020204" pitchFamily="34" charset="0"/>
              </a:rPr>
              <a:t> (a major class of white blood cells that includes neutrophils, </a:t>
            </a:r>
            <a:r>
              <a:rPr lang="en-US" b="0" i="0" u="none" strike="noStrike" dirty="0">
                <a:solidFill>
                  <a:srgbClr val="0645AD"/>
                </a:solidFill>
                <a:effectLst/>
                <a:latin typeface="Arial" panose="020B0604020202020204" pitchFamily="34" charset="0"/>
                <a:hlinkClick r:id="rId10" tooltip="Basophils"/>
              </a:rPr>
              <a:t>basophils</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11" tooltip="Eosinophils"/>
              </a:rPr>
              <a:t>eosinophils</a:t>
            </a:r>
            <a:r>
              <a:rPr lang="en-US" b="0" i="0" dirty="0">
                <a:solidFill>
                  <a:srgbClr val="202122"/>
                </a:solidFill>
                <a:effectLst/>
                <a:latin typeface="Arial" panose="020B0604020202020204" pitchFamily="34" charset="0"/>
              </a:rPr>
              <a:t>) drops below 200 cells/mm³ of blood.</a:t>
            </a:r>
          </a:p>
          <a:p>
            <a:endParaRPr lang="en-US" dirty="0"/>
          </a:p>
          <a:p>
            <a:r>
              <a:rPr lang="en-US" b="0" i="0" dirty="0">
                <a:solidFill>
                  <a:srgbClr val="444444"/>
                </a:solidFill>
                <a:effectLst/>
                <a:latin typeface="Roboto" panose="02000000000000000000" pitchFamily="2" charset="0"/>
              </a:rPr>
              <a:t>Myeloid--Having to do with or resembling the bone marrow. May also refer to certain types of hematopoietic (blood-forming) cells found in the bone marrow. Sometimes used as a synonym for myelogenous; for example, acute myeloid leukemia and acute myelogenous leukemia are the same disease.</a:t>
            </a:r>
          </a:p>
          <a:p>
            <a:endParaRPr lang="en-US" b="0" i="0" dirty="0">
              <a:solidFill>
                <a:srgbClr val="444444"/>
              </a:solidFill>
              <a:effectLst/>
              <a:latin typeface="Roboto" panose="02000000000000000000" pitchFamily="2" charset="0"/>
            </a:endParaRPr>
          </a:p>
          <a:p>
            <a:r>
              <a:rPr lang="en-US" b="0" i="0" dirty="0">
                <a:solidFill>
                  <a:srgbClr val="444444"/>
                </a:solidFill>
                <a:effectLst/>
                <a:latin typeface="Roboto" panose="02000000000000000000" pitchFamily="2" charset="0"/>
              </a:rPr>
              <a:t>Absolute Neutrophil Count—ANC </a:t>
            </a:r>
            <a:r>
              <a:rPr lang="en-US" b="0" i="0" dirty="0">
                <a:solidFill>
                  <a:srgbClr val="BDC1C6"/>
                </a:solidFill>
                <a:effectLst/>
                <a:latin typeface="Roboto" panose="02000000000000000000" pitchFamily="2" charset="0"/>
              </a:rPr>
              <a:t>An absolute neutrophil count </a:t>
            </a:r>
            <a:r>
              <a:rPr lang="en-US" b="1" i="0" dirty="0">
                <a:solidFill>
                  <a:srgbClr val="BDC1C6"/>
                </a:solidFill>
                <a:effectLst/>
                <a:latin typeface="Roboto" panose="02000000000000000000" pitchFamily="2" charset="0"/>
              </a:rPr>
              <a:t>identifies how many neutrophils are in a sample of your blood</a:t>
            </a:r>
            <a:r>
              <a:rPr lang="en-US" b="0" i="0" dirty="0">
                <a:solidFill>
                  <a:srgbClr val="BDC1C6"/>
                </a:solidFill>
                <a:effectLst/>
                <a:latin typeface="Roboto" panose="02000000000000000000" pitchFamily="2" charset="0"/>
              </a:rPr>
              <a:t>. The normal range of neutrophils in a healthy adult is between 2,500 and 7,000 neutrophils per microliter of blood. Any number above 7,000 or below 2,500 puts you at risk of a neutrophil condition</a:t>
            </a:r>
            <a:endParaRPr lang="en-US" b="0" i="0" dirty="0">
              <a:solidFill>
                <a:srgbClr val="444444"/>
              </a:solidFill>
              <a:effectLst/>
              <a:latin typeface="Roboto" panose="02000000000000000000" pitchFamily="2" charset="0"/>
            </a:endParaRPr>
          </a:p>
          <a:p>
            <a:endParaRPr lang="en-US" b="0" i="0" dirty="0">
              <a:solidFill>
                <a:srgbClr val="44444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µl</a:t>
            </a:r>
            <a:r>
              <a:rPr lang="en-US" sz="1200" b="0" i="0" dirty="0">
                <a:solidFill>
                  <a:srgbClr val="444444"/>
                </a:solidFill>
                <a:effectLst/>
                <a:latin typeface="Roboto" panose="02000000000000000000" pitchFamily="2" charset="0"/>
              </a:rPr>
              <a:t>—microliter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44444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44444"/>
                </a:solidFill>
                <a:effectLst/>
                <a:latin typeface="Roboto" panose="02000000000000000000" pitchFamily="2" charset="0"/>
              </a:rPr>
              <a:t>I didn’t see this on the presumptive list, but interestingly enough, as I was researching, I found that chemotherapy is one of the causes for the “”. Other causes include autoimmune disorders, bone marrow disease, exposure to such toxins as lead or mercury, infections such as tuberculosis, certain prescription drugs including antibiotics, antipsychotics, and thyroid medications. “Acute Myeloid Leukemia is one of the most appeals to the BVA conditions </a:t>
            </a:r>
            <a:r>
              <a:rPr lang="en-US" sz="1200" b="0" i="0" dirty="0" err="1">
                <a:solidFill>
                  <a:srgbClr val="444444"/>
                </a:solidFill>
                <a:effectLst/>
                <a:latin typeface="Roboto" panose="02000000000000000000" pitchFamily="2" charset="0"/>
              </a:rPr>
              <a:t>cused</a:t>
            </a:r>
            <a:r>
              <a:rPr lang="en-US" sz="1200" b="0" i="0" dirty="0">
                <a:solidFill>
                  <a:srgbClr val="444444"/>
                </a:solidFill>
                <a:effectLst/>
                <a:latin typeface="Roboto" panose="02000000000000000000" pitchFamily="2" charset="0"/>
              </a:rPr>
              <a:t> by Agent orange and is often granted due to its close relationship to B cell leukemia which is presumptive”</a:t>
            </a:r>
            <a:endParaRPr lang="en-US" b="0" i="0" dirty="0">
              <a:solidFill>
                <a:srgbClr val="444444"/>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4</a:t>
            </a:fld>
            <a:endParaRPr lang="en-US"/>
          </a:p>
        </p:txBody>
      </p:sp>
    </p:spTree>
    <p:extLst>
      <p:ext uri="{BB962C8B-B14F-4D97-AF65-F5344CB8AC3E}">
        <p14:creationId xmlns:p14="http://schemas.microsoft.com/office/powerpoint/2010/main" val="21695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Leukemia is cancer of the blood. Chronic myelogenous leukemia--</a:t>
            </a:r>
            <a:r>
              <a:rPr lang="en-US" b="0" i="0" dirty="0">
                <a:solidFill>
                  <a:srgbClr val="444444"/>
                </a:solidFill>
                <a:effectLst/>
                <a:latin typeface="Roboto" panose="02000000000000000000" pitchFamily="2" charset="0"/>
              </a:rPr>
              <a:t>A type of white blood cell cancer that is caused due to an acquired genetic defect. This causes bone pain, fever, night sweats, easy bleeding, fatigue, and weight loss.</a:t>
            </a:r>
          </a:p>
          <a:p>
            <a:endParaRPr lang="en-US" b="0" i="0" dirty="0">
              <a:solidFill>
                <a:srgbClr val="44444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Roboto" panose="02000000000000000000" pitchFamily="2" charset="0"/>
              </a:rPr>
              <a:t>Lymphocytic/lymphocyte--</a:t>
            </a:r>
            <a:r>
              <a:rPr lang="en-US" b="0" i="0" dirty="0">
                <a:solidFill>
                  <a:srgbClr val="111111"/>
                </a:solidFill>
                <a:effectLst/>
                <a:latin typeface="Roboto" panose="02000000000000000000" pitchFamily="2" charset="0"/>
              </a:rPr>
              <a:t>a form of small leukocyte (white blood cell) with a single round nucleus, occurring especially in the lymphatic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Roboto" panose="02000000000000000000" pitchFamily="2" charset="0"/>
              </a:rPr>
              <a:t>A type of cancer that begins in the lymphocytes of bone marrow and extends into the blood. This causes painless enlarged lymph nodes, pain in upper left side of abdomen, night sweats, weight loss, and fever.</a:t>
            </a:r>
            <a:endParaRPr lang="en-US" b="0" i="0" dirty="0">
              <a:solidFill>
                <a:srgbClr val="11111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 panose="02000000000000000000" pitchFamily="2" charset="0"/>
            </a:endParaRPr>
          </a:p>
          <a:p>
            <a:r>
              <a:rPr lang="en-US" b="0" i="0" dirty="0">
                <a:solidFill>
                  <a:srgbClr val="111111"/>
                </a:solidFill>
                <a:effectLst/>
                <a:latin typeface="Roboto" panose="020B0604020202020204" pitchFamily="2" charset="0"/>
              </a:rPr>
              <a:t>Monoclonal B-cell lymphocytosis (MBL) is an asymptomatic hematologic condition defined by the presence of a small</a:t>
            </a:r>
            <a:r>
              <a:rPr lang="en-US" b="1" i="0" dirty="0">
                <a:solidFill>
                  <a:srgbClr val="111111"/>
                </a:solidFill>
                <a:effectLst/>
                <a:latin typeface="Roboto" panose="020B0604020202020204" pitchFamily="2" charset="0"/>
              </a:rPr>
              <a:t> (&lt;5 x 109/L)</a:t>
            </a:r>
            <a:r>
              <a:rPr lang="en-US" b="0" i="0" dirty="0">
                <a:solidFill>
                  <a:srgbClr val="111111"/>
                </a:solidFill>
                <a:effectLst/>
                <a:latin typeface="Roboto" panose="020B0604020202020204" pitchFamily="2" charset="0"/>
              </a:rPr>
              <a:t> clonal B-cell population in the peripheral blood in the absence of lymph-node enlargement, </a:t>
            </a:r>
            <a:r>
              <a:rPr lang="en-US" b="0" i="0" dirty="0" err="1">
                <a:solidFill>
                  <a:srgbClr val="111111"/>
                </a:solidFill>
                <a:effectLst/>
                <a:latin typeface="Roboto" panose="020B0604020202020204" pitchFamily="2" charset="0"/>
              </a:rPr>
              <a:t>cytopenias</a:t>
            </a:r>
            <a:r>
              <a:rPr lang="en-US" b="0" i="0" dirty="0">
                <a:solidFill>
                  <a:srgbClr val="111111"/>
                </a:solidFill>
                <a:effectLst/>
                <a:latin typeface="Roboto" panose="020B0604020202020204" pitchFamily="2" charset="0"/>
              </a:rPr>
              <a:t> or autoimmune diseases. It is found in approximately 3-12% of normal persons depending on the accuracy of analytical techniques applied.</a:t>
            </a:r>
          </a:p>
          <a:p>
            <a:endParaRPr lang="en-US" b="0" i="0" dirty="0">
              <a:solidFill>
                <a:srgbClr val="111111"/>
              </a:solidFill>
              <a:effectLst/>
              <a:latin typeface="Roboto" panose="020B0604020202020204" pitchFamily="2" charset="0"/>
            </a:endParaRPr>
          </a:p>
          <a:p>
            <a:r>
              <a:rPr lang="en-US" b="0" i="0" dirty="0">
                <a:solidFill>
                  <a:srgbClr val="111111"/>
                </a:solidFill>
                <a:effectLst/>
                <a:latin typeface="Roboto" panose="020B0604020202020204" pitchFamily="2" charset="0"/>
              </a:rPr>
              <a:t>Rai Stage there are 5 stages from low risk to high risk </a:t>
            </a:r>
            <a:endParaRPr lang="en-US" b="0" i="0" dirty="0">
              <a:solidFill>
                <a:srgbClr val="44444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C108D002-475F-4EB4-AC39-25B514FFA346}" type="slidenum">
              <a:rPr lang="en-US" smtClean="0"/>
              <a:t>5</a:t>
            </a:fld>
            <a:endParaRPr lang="en-US"/>
          </a:p>
        </p:txBody>
      </p:sp>
    </p:spTree>
    <p:extLst>
      <p:ext uri="{BB962C8B-B14F-4D97-AF65-F5344CB8AC3E}">
        <p14:creationId xmlns:p14="http://schemas.microsoft.com/office/powerpoint/2010/main" val="251725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00000000000000000" pitchFamily="2" charset="0"/>
              </a:rPr>
              <a:t>Polycythemia vera (pol-e-</a:t>
            </a:r>
            <a:r>
              <a:rPr lang="en-US" b="0" i="0" dirty="0" err="1">
                <a:solidFill>
                  <a:srgbClr val="BDC1C6"/>
                </a:solidFill>
                <a:effectLst/>
                <a:latin typeface="Roboto" panose="02000000000000000000" pitchFamily="2" charset="0"/>
              </a:rPr>
              <a:t>sy</a:t>
            </a:r>
            <a:r>
              <a:rPr lang="en-US" b="0" i="0" dirty="0">
                <a:solidFill>
                  <a:srgbClr val="BDC1C6"/>
                </a:solidFill>
                <a:effectLst/>
                <a:latin typeface="Roboto" panose="02000000000000000000" pitchFamily="2" charset="0"/>
              </a:rPr>
              <a:t>-THEE-me-uh VEER-uh) is </a:t>
            </a:r>
            <a:r>
              <a:rPr lang="en-US" b="1" i="0" dirty="0">
                <a:solidFill>
                  <a:srgbClr val="BDC1C6"/>
                </a:solidFill>
                <a:effectLst/>
                <a:latin typeface="Roboto" panose="02000000000000000000" pitchFamily="2" charset="0"/>
              </a:rPr>
              <a:t>a type of blood cancer</a:t>
            </a:r>
            <a:r>
              <a:rPr lang="en-US" b="0" i="0" dirty="0">
                <a:solidFill>
                  <a:srgbClr val="BDC1C6"/>
                </a:solidFill>
                <a:effectLst/>
                <a:latin typeface="Roboto" panose="02000000000000000000" pitchFamily="2" charset="0"/>
              </a:rPr>
              <a:t>. It causes your bone marrow to make too many red blood cells. These excess cells thicken your blood, slowing its flow, which may cause serious problems, such as blood clots. Polycythemia vera is rare</a:t>
            </a:r>
          </a:p>
          <a:p>
            <a:endParaRPr lang="en-US" sz="1200" b="0" i="0" dirty="0">
              <a:solidFill>
                <a:srgbClr val="BDC1C6"/>
              </a:solidFill>
              <a:effectLst/>
              <a:latin typeface="Roboto" panose="02000000000000000000" pitchFamily="2" charset="0"/>
            </a:endParaRPr>
          </a:p>
          <a:p>
            <a:r>
              <a:rPr lang="en-US" sz="1200" dirty="0"/>
              <a:t>Ameliorating—to make (something bad or unsatisfactory) better</a:t>
            </a:r>
          </a:p>
          <a:p>
            <a:endParaRPr lang="en-US" sz="1200" dirty="0"/>
          </a:p>
          <a:p>
            <a:r>
              <a:rPr lang="en-US" sz="1200" dirty="0"/>
              <a:t>RBC count (red blood cell count)</a:t>
            </a:r>
          </a:p>
          <a:p>
            <a:endParaRPr lang="en-US" sz="1200" dirty="0"/>
          </a:p>
          <a:p>
            <a:r>
              <a:rPr lang="en-US" sz="1200" dirty="0"/>
              <a:t>Causes aren’t known, so this isn’t on the presumptive list.</a:t>
            </a:r>
          </a:p>
          <a:p>
            <a:endParaRPr lang="en-US" sz="1200" dirty="0"/>
          </a:p>
          <a:p>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6</a:t>
            </a:fld>
            <a:endParaRPr lang="en-US"/>
          </a:p>
        </p:txBody>
      </p:sp>
    </p:spTree>
    <p:extLst>
      <p:ext uri="{BB962C8B-B14F-4D97-AF65-F5344CB8AC3E}">
        <p14:creationId xmlns:p14="http://schemas.microsoft.com/office/powerpoint/2010/main" val="338445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00000000000000000" pitchFamily="2" charset="0"/>
              </a:rPr>
              <a:t>Immune thrombocytopenia (ITP) is </a:t>
            </a:r>
            <a:r>
              <a:rPr lang="en-US" b="1" i="0" dirty="0">
                <a:solidFill>
                  <a:srgbClr val="BDC1C6"/>
                </a:solidFill>
                <a:effectLst/>
                <a:latin typeface="Roboto" panose="02000000000000000000" pitchFamily="2" charset="0"/>
              </a:rPr>
              <a:t>a type of platelet disorder</a:t>
            </a:r>
            <a:r>
              <a:rPr lang="en-US" b="0" i="0" dirty="0">
                <a:solidFill>
                  <a:srgbClr val="BDC1C6"/>
                </a:solidFill>
                <a:effectLst/>
                <a:latin typeface="Roboto" panose="02000000000000000000" pitchFamily="2" charset="0"/>
              </a:rPr>
              <a:t>. In ITP, your blood does not clot as it should, because you have a low platelet count. Platelets are tiny blood cells that are made in the bone marrow. When you are injured, platelets stick together to form a plug that seals your wound.</a:t>
            </a:r>
          </a:p>
          <a:p>
            <a:endParaRPr lang="en-US" b="0" i="0" dirty="0">
              <a:solidFill>
                <a:srgbClr val="BDC1C6"/>
              </a:solidFill>
              <a:effectLst/>
              <a:latin typeface="Roboto" panose="02000000000000000000" pitchFamily="2" charset="0"/>
            </a:endParaRPr>
          </a:p>
          <a:p>
            <a:r>
              <a:rPr lang="en-US" b="0" i="0" dirty="0">
                <a:solidFill>
                  <a:srgbClr val="BDC1C6"/>
                </a:solidFill>
                <a:effectLst/>
                <a:latin typeface="Roboto" panose="02000000000000000000" pitchFamily="2" charset="0"/>
              </a:rPr>
              <a:t>This illness is characterized as having the low platelet count, without having anemia or leukopenia. Like agranulocytosis, this condition is often caused by other serious conditions. </a:t>
            </a:r>
            <a:r>
              <a:rPr lang="en-US" b="0" i="0" dirty="0">
                <a:solidFill>
                  <a:srgbClr val="333333"/>
                </a:solidFill>
                <a:effectLst/>
                <a:latin typeface="Open Sans" panose="020B0604020202020204" pitchFamily="34" charset="0"/>
              </a:rPr>
              <a:t>rating may be adjusted based on changes in your condition or reevaluated following chemotherapy to see where you stand</a:t>
            </a:r>
            <a:endParaRPr lang="en-US" b="0" i="0" dirty="0">
              <a:solidFill>
                <a:srgbClr val="BDC1C6"/>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7</a:t>
            </a:fld>
            <a:endParaRPr lang="en-US"/>
          </a:p>
        </p:txBody>
      </p:sp>
    </p:spTree>
    <p:extLst>
      <p:ext uri="{BB962C8B-B14F-4D97-AF65-F5344CB8AC3E}">
        <p14:creationId xmlns:p14="http://schemas.microsoft.com/office/powerpoint/2010/main" val="76774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00000000000000000" pitchFamily="2" charset="0"/>
              </a:rPr>
              <a:t>Splenectomy is </a:t>
            </a:r>
            <a:r>
              <a:rPr lang="en-US" b="1" i="0" dirty="0">
                <a:solidFill>
                  <a:srgbClr val="BDC1C6"/>
                </a:solidFill>
                <a:effectLst/>
                <a:latin typeface="Roboto" panose="02000000000000000000" pitchFamily="2" charset="0"/>
              </a:rPr>
              <a:t>a surgical procedure to remove your spleen</a:t>
            </a:r>
            <a:r>
              <a:rPr lang="en-US" b="0" i="0" dirty="0">
                <a:solidFill>
                  <a:srgbClr val="BDC1C6"/>
                </a:solidFill>
                <a:effectLst/>
                <a:latin typeface="Roboto" panose="02000000000000000000" pitchFamily="2" charset="0"/>
              </a:rPr>
              <a:t>. The spleen is an organ that sits under your rib cage on the upper left side of your abdomen. It helps fight infection and filters unneeded material, such as old or damaged blood cells, from your blood.</a:t>
            </a:r>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8</a:t>
            </a:fld>
            <a:endParaRPr lang="en-US"/>
          </a:p>
        </p:txBody>
      </p:sp>
    </p:spTree>
    <p:extLst>
      <p:ext uri="{BB962C8B-B14F-4D97-AF65-F5344CB8AC3E}">
        <p14:creationId xmlns:p14="http://schemas.microsoft.com/office/powerpoint/2010/main" val="183001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00000000000000000" pitchFamily="2" charset="0"/>
              </a:rPr>
              <a:t>Hodgkin's lymphoma is </a:t>
            </a:r>
            <a:r>
              <a:rPr lang="en-US" b="1" i="0" dirty="0">
                <a:solidFill>
                  <a:srgbClr val="BDC1C6"/>
                </a:solidFill>
                <a:effectLst/>
                <a:latin typeface="Roboto" panose="02000000000000000000" pitchFamily="2" charset="0"/>
              </a:rPr>
              <a:t>a type of cancer that affects the lymphatic system, which is part of the body's germ-fighting immune system</a:t>
            </a:r>
            <a:r>
              <a:rPr lang="en-US" b="0" i="0" dirty="0">
                <a:solidFill>
                  <a:srgbClr val="BDC1C6"/>
                </a:solidFill>
                <a:effectLst/>
                <a:latin typeface="Roboto" panose="02000000000000000000" pitchFamily="2" charset="0"/>
              </a:rPr>
              <a:t>. In Hodgkin's lymphoma, white blood cells called lymphocytes grow out of control, causing swollen lymph nodes and growths throughout the body</a:t>
            </a:r>
          </a:p>
          <a:p>
            <a:endParaRPr lang="en-US" b="0" i="0" dirty="0">
              <a:solidFill>
                <a:srgbClr val="BDC1C6"/>
              </a:solidFill>
              <a:effectLst/>
              <a:latin typeface="Roboto" panose="02000000000000000000" pitchFamily="2" charset="0"/>
            </a:endParaRPr>
          </a:p>
          <a:p>
            <a:r>
              <a:rPr lang="en-US" b="0" i="0" dirty="0">
                <a:solidFill>
                  <a:srgbClr val="BDC1C6"/>
                </a:solidFill>
                <a:effectLst/>
                <a:latin typeface="Roboto" panose="02000000000000000000" pitchFamily="2" charset="0"/>
              </a:rPr>
              <a:t>Non-Hodgkin lymphoma is </a:t>
            </a:r>
            <a:r>
              <a:rPr lang="en-US" b="1" i="0" dirty="0">
                <a:solidFill>
                  <a:srgbClr val="BDC1C6"/>
                </a:solidFill>
                <a:effectLst/>
                <a:latin typeface="Roboto" panose="02000000000000000000" pitchFamily="2" charset="0"/>
              </a:rPr>
              <a:t>a disease in which malignant (cancer) cells form in the lymph system</a:t>
            </a:r>
            <a:r>
              <a:rPr lang="en-US" b="0" i="0" dirty="0">
                <a:solidFill>
                  <a:srgbClr val="BDC1C6"/>
                </a:solidFill>
                <a:effectLst/>
                <a:latin typeface="Roboto" panose="02000000000000000000" pitchFamily="2" charset="0"/>
              </a:rPr>
              <a:t>. Non-Hodgkin lymphoma is a type of cancer that forms in the lymph system. The lymph system is part of the immune system. It helps protect the body from infection and disease.</a:t>
            </a:r>
          </a:p>
          <a:p>
            <a:endParaRPr lang="en-US" b="0" i="0" dirty="0">
              <a:solidFill>
                <a:srgbClr val="BDC1C6"/>
              </a:solidFill>
              <a:effectLst/>
              <a:latin typeface="Roboto" panose="02000000000000000000" pitchFamily="2" charset="0"/>
            </a:endParaRPr>
          </a:p>
          <a:p>
            <a:r>
              <a:rPr lang="en-US" b="0" i="0" dirty="0">
                <a:solidFill>
                  <a:srgbClr val="BDC1C6"/>
                </a:solidFill>
                <a:effectLst/>
                <a:latin typeface="Roboto" panose="02000000000000000000" pitchFamily="2" charset="0"/>
              </a:rPr>
              <a:t>If in examining the cells, the doctor detects the presence of a specific type of abnormal cell called a Reed-Sternberg cell, the lymphoma is classified as Hodgkin's. If the Reed-Sternberg cell is not present, the lymphoma is classified as non-Hodgkin's.</a:t>
            </a:r>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9</a:t>
            </a:fld>
            <a:endParaRPr lang="en-US"/>
          </a:p>
        </p:txBody>
      </p:sp>
    </p:spTree>
    <p:extLst>
      <p:ext uri="{BB962C8B-B14F-4D97-AF65-F5344CB8AC3E}">
        <p14:creationId xmlns:p14="http://schemas.microsoft.com/office/powerpoint/2010/main" val="225081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00000000000000000" pitchFamily="2" charset="0"/>
              </a:rPr>
              <a:t>Tuberculosis (TB) is </a:t>
            </a:r>
            <a:r>
              <a:rPr lang="en-US" b="1" i="0" dirty="0">
                <a:solidFill>
                  <a:srgbClr val="BDC1C6"/>
                </a:solidFill>
                <a:effectLst/>
                <a:latin typeface="Roboto" panose="02000000000000000000" pitchFamily="2" charset="0"/>
              </a:rPr>
              <a:t>a potentially serious infectious disease that mainly affects the lungs</a:t>
            </a:r>
            <a:r>
              <a:rPr lang="en-US" b="0" i="0" dirty="0">
                <a:solidFill>
                  <a:srgbClr val="BDC1C6"/>
                </a:solidFill>
                <a:effectLst/>
                <a:latin typeface="Roboto" panose="02000000000000000000" pitchFamily="2" charset="0"/>
              </a:rPr>
              <a:t>. The bacteria that cause tuberculosis are spread from person to person through tiny droplets released into the air via coughs and sneezes</a:t>
            </a:r>
          </a:p>
          <a:p>
            <a:r>
              <a:rPr lang="en-US" b="0" i="0" dirty="0">
                <a:solidFill>
                  <a:srgbClr val="BDC1C6"/>
                </a:solidFill>
                <a:effectLst/>
                <a:latin typeface="Roboto" panose="02000000000000000000" pitchFamily="2" charset="0"/>
              </a:rPr>
              <a:t>Adenitis is a general term for </a:t>
            </a:r>
            <a:r>
              <a:rPr lang="en-US" b="1" i="0" dirty="0">
                <a:solidFill>
                  <a:srgbClr val="BDC1C6"/>
                </a:solidFill>
                <a:effectLst/>
                <a:latin typeface="Roboto" panose="02000000000000000000" pitchFamily="2" charset="0"/>
              </a:rPr>
              <a:t>an inflammation of a gland</a:t>
            </a:r>
            <a:r>
              <a:rPr lang="en-US" b="0" i="0" dirty="0">
                <a:solidFill>
                  <a:srgbClr val="BDC1C6"/>
                </a:solidFill>
                <a:effectLst/>
                <a:latin typeface="Roboto" panose="02000000000000000000" pitchFamily="2" charset="0"/>
              </a:rPr>
              <a:t>. Often it is used to refer to lymphadenitis which is the inflammation of a lymph node. Adenitis. Specialty. Endocrinology</a:t>
            </a:r>
          </a:p>
          <a:p>
            <a:endParaRPr lang="en-US" b="0" i="0" dirty="0">
              <a:solidFill>
                <a:srgbClr val="BDC1C6"/>
              </a:solidFill>
              <a:effectLst/>
              <a:latin typeface="Roboto" panose="02000000000000000000" pitchFamily="2" charset="0"/>
            </a:endParaRPr>
          </a:p>
          <a:p>
            <a:r>
              <a:rPr lang="en-US" b="0" i="0" dirty="0">
                <a:solidFill>
                  <a:srgbClr val="BDC1C6"/>
                </a:solidFill>
                <a:effectLst/>
                <a:latin typeface="Roboto" panose="02000000000000000000" pitchFamily="2" charset="0"/>
              </a:rPr>
              <a:t>Tuberculous lymphadenitis is </a:t>
            </a:r>
            <a:r>
              <a:rPr lang="en-US" b="1" i="0" dirty="0">
                <a:solidFill>
                  <a:srgbClr val="BDC1C6"/>
                </a:solidFill>
                <a:effectLst/>
                <a:latin typeface="Roboto" panose="02000000000000000000" pitchFamily="2" charset="0"/>
              </a:rPr>
              <a:t>a chronic, specific granulomatous inflammation of the lymph node with caseation necrosis, caused by infection with Mycobacterium tuberculosis or related bacteria</a:t>
            </a:r>
            <a:r>
              <a:rPr lang="en-US" b="0" i="0" dirty="0">
                <a:solidFill>
                  <a:srgbClr val="BDC1C6"/>
                </a:solidFill>
                <a:effectLst/>
                <a:latin typeface="Roboto" panose="02000000000000000000" pitchFamily="2" charset="0"/>
              </a:rPr>
              <a:t>. The characteristic morphological element is the tuberculous granuloma (caseating tubercule).</a:t>
            </a:r>
          </a:p>
          <a:p>
            <a:endParaRPr lang="en-US" b="0" i="0" dirty="0">
              <a:solidFill>
                <a:srgbClr val="BDC1C6"/>
              </a:solidFill>
              <a:effectLst/>
              <a:latin typeface="Roboto" panose="02000000000000000000" pitchFamily="2" charset="0"/>
            </a:endParaRPr>
          </a:p>
          <a:p>
            <a:r>
              <a:rPr lang="en-US" b="0" i="0" dirty="0">
                <a:solidFill>
                  <a:srgbClr val="BDC1C6"/>
                </a:solidFill>
                <a:effectLst/>
                <a:latin typeface="Roboto" panose="02000000000000000000" pitchFamily="2" charset="0"/>
              </a:rPr>
              <a:t>Myeloma, also called multiple myeloma, is </a:t>
            </a:r>
            <a:r>
              <a:rPr lang="en-US" b="1" i="0" dirty="0">
                <a:solidFill>
                  <a:srgbClr val="BDC1C6"/>
                </a:solidFill>
                <a:effectLst/>
                <a:latin typeface="Roboto" panose="02000000000000000000" pitchFamily="2" charset="0"/>
              </a:rPr>
              <a:t>a cancer of the plasma cells</a:t>
            </a:r>
            <a:r>
              <a:rPr lang="en-US" b="0" i="0" dirty="0">
                <a:solidFill>
                  <a:srgbClr val="BDC1C6"/>
                </a:solidFill>
                <a:effectLst/>
                <a:latin typeface="Roboto" panose="02000000000000000000" pitchFamily="2" charset="0"/>
              </a:rPr>
              <a:t>. Plasma cells are white blood cells that make antibodies that protect us from infection. In myeloma, the cells grow too much, crowding out normal cells in the bone marrow that make red blood cells, platelets, and other white blood cells.</a:t>
            </a:r>
            <a:br>
              <a:rPr lang="en-US" b="0" i="0" dirty="0">
                <a:solidFill>
                  <a:srgbClr val="BDC1C6"/>
                </a:solidFill>
                <a:effectLst/>
                <a:latin typeface="Roboto" panose="02000000000000000000" pitchFamily="2" charset="0"/>
              </a:rPr>
            </a:br>
            <a:br>
              <a:rPr lang="en-US" b="0" i="0" dirty="0">
                <a:solidFill>
                  <a:srgbClr val="BDC1C6"/>
                </a:solidFill>
                <a:effectLst/>
                <a:latin typeface="Roboto" panose="02000000000000000000" pitchFamily="2" charset="0"/>
              </a:rPr>
            </a:br>
            <a:r>
              <a:rPr lang="en-US" b="0" i="0" dirty="0">
                <a:solidFill>
                  <a:srgbClr val="BDC1C6"/>
                </a:solidFill>
                <a:effectLst/>
                <a:latin typeface="Roboto" panose="02000000000000000000" pitchFamily="2" charset="0"/>
              </a:rPr>
              <a:t>CFR 3.344(a)&amp;(b) give guidelines for rating without having an actual guideline to follow</a:t>
            </a:r>
            <a:endParaRPr lang="en-US" dirty="0"/>
          </a:p>
        </p:txBody>
      </p:sp>
      <p:sp>
        <p:nvSpPr>
          <p:cNvPr id="4" name="Slide Number Placeholder 3"/>
          <p:cNvSpPr>
            <a:spLocks noGrp="1"/>
          </p:cNvSpPr>
          <p:nvPr>
            <p:ph type="sldNum" sz="quarter" idx="5"/>
          </p:nvPr>
        </p:nvSpPr>
        <p:spPr/>
        <p:txBody>
          <a:bodyPr/>
          <a:lstStyle/>
          <a:p>
            <a:fld id="{C108D002-475F-4EB4-AC39-25B514FFA346}" type="slidenum">
              <a:rPr lang="en-US" smtClean="0"/>
              <a:t>10</a:t>
            </a:fld>
            <a:endParaRPr lang="en-US"/>
          </a:p>
        </p:txBody>
      </p:sp>
    </p:spTree>
    <p:extLst>
      <p:ext uri="{BB962C8B-B14F-4D97-AF65-F5344CB8AC3E}">
        <p14:creationId xmlns:p14="http://schemas.microsoft.com/office/powerpoint/2010/main" val="250715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C50B-7DD7-4760-94EE-3DFA9EA47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044845-0B17-4040-A850-53D61420C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D4492-A95D-4671-8A6E-FB0AB53A5C5C}"/>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5" name="Footer Placeholder 4">
            <a:extLst>
              <a:ext uri="{FF2B5EF4-FFF2-40B4-BE49-F238E27FC236}">
                <a16:creationId xmlns:a16="http://schemas.microsoft.com/office/drawing/2014/main" id="{69B8085F-D87B-49C3-97E5-44FE6D1C6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0471C-3B15-4CB4-A096-4464E7CBEEB0}"/>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203052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79B4-3474-48B5-AA48-5897FA9AD6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4B8F6-3D6E-4988-BA46-4CC5A2210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09C1B-CE1C-42D2-9B20-5BA0174255C8}"/>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5" name="Footer Placeholder 4">
            <a:extLst>
              <a:ext uri="{FF2B5EF4-FFF2-40B4-BE49-F238E27FC236}">
                <a16:creationId xmlns:a16="http://schemas.microsoft.com/office/drawing/2014/main" id="{CAA96F5D-58EF-4A6F-835F-AA593CA22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FB136-E526-475B-BACC-2714D4A4891E}"/>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414522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4E458-2C67-4369-88A4-F2354338D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D36B2-696C-4834-88BD-380952A831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003BB-0FDE-4081-AB1B-7693D2B25135}"/>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5" name="Footer Placeholder 4">
            <a:extLst>
              <a:ext uri="{FF2B5EF4-FFF2-40B4-BE49-F238E27FC236}">
                <a16:creationId xmlns:a16="http://schemas.microsoft.com/office/drawing/2014/main" id="{414F6531-1DAA-48FC-8B8A-4DF75D1FB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A712C-8214-4876-A55C-8FAEA5F9E4D6}"/>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33006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F0A8-2ED2-45D7-B99D-886367257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E7CC7-98DD-4F24-97F3-812EB893A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69C81-7BDD-4FBC-8A8C-631C8A23DAB4}"/>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5" name="Footer Placeholder 4">
            <a:extLst>
              <a:ext uri="{FF2B5EF4-FFF2-40B4-BE49-F238E27FC236}">
                <a16:creationId xmlns:a16="http://schemas.microsoft.com/office/drawing/2014/main" id="{C5D3D646-9D58-4D1D-A286-02A159692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BD05B-4073-474B-8251-7B23DA84C2BC}"/>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1461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EAC0-CC85-4CE1-BC93-CFC71CD16A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2D383B-0971-4E2C-B7B9-5075E4859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404F14-AFCE-4A92-8188-C4974E1F2FDD}"/>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5" name="Footer Placeholder 4">
            <a:extLst>
              <a:ext uri="{FF2B5EF4-FFF2-40B4-BE49-F238E27FC236}">
                <a16:creationId xmlns:a16="http://schemas.microsoft.com/office/drawing/2014/main" id="{DB92BA15-B04F-4117-9266-295E8FC15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5BA22-4702-4963-834D-1D854637111B}"/>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71218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E858-7127-4966-A0AF-57C1CD738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4AA62-19FC-482A-87ED-B9E3C0886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0FCA8-8C14-4B05-9691-FA00ED6A50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6D2F9C-30BE-43D5-AE79-6B757FD4580B}"/>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6" name="Footer Placeholder 5">
            <a:extLst>
              <a:ext uri="{FF2B5EF4-FFF2-40B4-BE49-F238E27FC236}">
                <a16:creationId xmlns:a16="http://schemas.microsoft.com/office/drawing/2014/main" id="{F5E44219-CF43-4BC8-B772-C07F51DAE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F53EE-48F1-4A6D-A46F-B7A9D0999388}"/>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163128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0DFF-DDDE-4988-BFE1-87D38C5D5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1F1BC-EC77-4F2E-BD1D-1B915573E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1BE15-FFD4-4C9D-86EB-7DAB659690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4C5A0C-296E-4457-A085-9BB3A79D8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9E6AB-678D-4AE6-84AF-FEBB9B7B52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89DB47-FC37-4753-B712-C9D02FFF241B}"/>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8" name="Footer Placeholder 7">
            <a:extLst>
              <a:ext uri="{FF2B5EF4-FFF2-40B4-BE49-F238E27FC236}">
                <a16:creationId xmlns:a16="http://schemas.microsoft.com/office/drawing/2014/main" id="{7B17314E-1506-4CE5-8518-6CAEBEFF2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50AB5C-E28D-4D29-87BC-BD631BB94AE7}"/>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68022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C434-DF15-4CF1-A029-8AB74B243F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FE9973-5A4C-44F1-97D0-3C59C346A43A}"/>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4" name="Footer Placeholder 3">
            <a:extLst>
              <a:ext uri="{FF2B5EF4-FFF2-40B4-BE49-F238E27FC236}">
                <a16:creationId xmlns:a16="http://schemas.microsoft.com/office/drawing/2014/main" id="{A887E288-A264-420D-BD94-5809982F43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BEBD2C-48FB-4011-9315-253308426B76}"/>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402182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551D3-F14E-4BC5-8DEE-55CA258814FF}"/>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3" name="Footer Placeholder 2">
            <a:extLst>
              <a:ext uri="{FF2B5EF4-FFF2-40B4-BE49-F238E27FC236}">
                <a16:creationId xmlns:a16="http://schemas.microsoft.com/office/drawing/2014/main" id="{E4D023CF-A9DE-444A-89EA-67D959678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519BF3-A75E-44C1-800A-991994B59A0F}"/>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50647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EDDE-C468-40DE-84D2-7D7A08A9F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93D844-7095-4B86-8F6B-B67E139AD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15BD1-4531-4E68-9075-4D448281C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850E-EB70-4DC8-8C85-7C1FECBC504C}"/>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6" name="Footer Placeholder 5">
            <a:extLst>
              <a:ext uri="{FF2B5EF4-FFF2-40B4-BE49-F238E27FC236}">
                <a16:creationId xmlns:a16="http://schemas.microsoft.com/office/drawing/2014/main" id="{D154E0EC-7A61-4B9E-9079-1AB74B29A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FF250-91C2-4466-82A6-FEAD953DBF14}"/>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271376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2B38-1A02-4BAE-B8F9-FD3FDBF4C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4F2FCA-77C9-4CEE-A07A-01F2B3601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139795-9584-4D65-8504-9A819602B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86EC8-FE5C-4B7F-83AB-5760791CE38A}"/>
              </a:ext>
            </a:extLst>
          </p:cNvPr>
          <p:cNvSpPr>
            <a:spLocks noGrp="1"/>
          </p:cNvSpPr>
          <p:nvPr>
            <p:ph type="dt" sz="half" idx="10"/>
          </p:nvPr>
        </p:nvSpPr>
        <p:spPr/>
        <p:txBody>
          <a:bodyPr/>
          <a:lstStyle/>
          <a:p>
            <a:fld id="{01462C56-F5B3-4725-8549-35D8617A1D73}" type="datetimeFigureOut">
              <a:rPr lang="en-US" smtClean="0"/>
              <a:t>11/03/2022</a:t>
            </a:fld>
            <a:endParaRPr lang="en-US"/>
          </a:p>
        </p:txBody>
      </p:sp>
      <p:sp>
        <p:nvSpPr>
          <p:cNvPr id="6" name="Footer Placeholder 5">
            <a:extLst>
              <a:ext uri="{FF2B5EF4-FFF2-40B4-BE49-F238E27FC236}">
                <a16:creationId xmlns:a16="http://schemas.microsoft.com/office/drawing/2014/main" id="{BE83F155-BD2E-4B0A-BBD5-2F7DE877B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83E04-4669-4302-97D1-5515847FBD11}"/>
              </a:ext>
            </a:extLst>
          </p:cNvPr>
          <p:cNvSpPr>
            <a:spLocks noGrp="1"/>
          </p:cNvSpPr>
          <p:nvPr>
            <p:ph type="sldNum" sz="quarter" idx="12"/>
          </p:nvPr>
        </p:nvSpPr>
        <p:spPr/>
        <p:txBody>
          <a:bodyPr/>
          <a:lstStyle/>
          <a:p>
            <a:fld id="{A98697AB-CD43-4C95-9CDC-3F3A76AC424B}" type="slidenum">
              <a:rPr lang="en-US" smtClean="0"/>
              <a:t>‹#›</a:t>
            </a:fld>
            <a:endParaRPr lang="en-US"/>
          </a:p>
        </p:txBody>
      </p:sp>
    </p:spTree>
    <p:extLst>
      <p:ext uri="{BB962C8B-B14F-4D97-AF65-F5344CB8AC3E}">
        <p14:creationId xmlns:p14="http://schemas.microsoft.com/office/powerpoint/2010/main" val="358772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38A1-351E-4F49-B7F6-26CFFD741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3DA96-DF16-4B55-BC64-6EF2377D3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053D7-D367-4F04-A546-F80295126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62C56-F5B3-4725-8549-35D8617A1D73}" type="datetimeFigureOut">
              <a:rPr lang="en-US" smtClean="0"/>
              <a:t>11/03/2022</a:t>
            </a:fld>
            <a:endParaRPr lang="en-US"/>
          </a:p>
        </p:txBody>
      </p:sp>
      <p:sp>
        <p:nvSpPr>
          <p:cNvPr id="5" name="Footer Placeholder 4">
            <a:extLst>
              <a:ext uri="{FF2B5EF4-FFF2-40B4-BE49-F238E27FC236}">
                <a16:creationId xmlns:a16="http://schemas.microsoft.com/office/drawing/2014/main" id="{A4DFB0C8-D247-42FC-8F66-4BE318D02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216541-C35B-40F9-8004-E06FA7842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697AB-CD43-4C95-9CDC-3F3A76AC424B}" type="slidenum">
              <a:rPr lang="en-US" smtClean="0"/>
              <a:t>‹#›</a:t>
            </a:fld>
            <a:endParaRPr lang="en-US"/>
          </a:p>
        </p:txBody>
      </p:sp>
    </p:spTree>
    <p:extLst>
      <p:ext uri="{BB962C8B-B14F-4D97-AF65-F5344CB8AC3E}">
        <p14:creationId xmlns:p14="http://schemas.microsoft.com/office/powerpoint/2010/main" val="1211140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38/section-3.105#p-3.105(e)" TargetMode="External"/><Relationship Id="rId7" Type="http://schemas.openxmlformats.org/officeDocument/2006/relationships/hyperlink" Target="https://www.ecfr.gov/current/title-38/part-4/section-4.8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cfr.gov/current/title-38/part-4/section-4.88c" TargetMode="External"/><Relationship Id="rId5" Type="http://schemas.openxmlformats.org/officeDocument/2006/relationships/hyperlink" Target="https://www.ecfr.gov/current/title-38/section-3.344#p-3.344(b)" TargetMode="External"/><Relationship Id="rId4" Type="http://schemas.openxmlformats.org/officeDocument/2006/relationships/hyperlink" Target="https://www.ecfr.gov/current/title-38/section-3.344#p-3.344(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38/section-3.321#p-3.321(b)(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ecfr.gov/current/title-38/section-3.321#p-3.321(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38/section-3.105#p-3.105(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38/section-3.105#p-3.105(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urrent/title-38/section-3.105#p-3.105(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8/section-3.105#p-3.105(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38/section-3.105#p-3.105(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38/section-3.105#p-3.105(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38/section-3.105#p-3.105(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709F4FC9-790F-4F97-8EE4-312CE916E8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1" name="Rectangle 10">
              <a:extLst>
                <a:ext uri="{FF2B5EF4-FFF2-40B4-BE49-F238E27FC236}">
                  <a16:creationId xmlns:a16="http://schemas.microsoft.com/office/drawing/2014/main" id="{11582185-B7AA-4C85-9F08-0CF3055EF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F928DF6-7FD6-4208-9ACF-63FB7CC78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6822B5A5-A76C-4DCB-9522-E70E2E23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0" y="990600"/>
            <a:ext cx="9905999"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AD4B28E-A4F4-43B1-823E-9B949847890F}"/>
              </a:ext>
            </a:extLst>
          </p:cNvPr>
          <p:cNvSpPr>
            <a:spLocks noGrp="1"/>
          </p:cNvSpPr>
          <p:nvPr>
            <p:ph type="ctrTitle"/>
          </p:nvPr>
        </p:nvSpPr>
        <p:spPr>
          <a:xfrm>
            <a:off x="2514599" y="1676400"/>
            <a:ext cx="8534401" cy="2590800"/>
          </a:xfrm>
        </p:spPr>
        <p:txBody>
          <a:bodyPr anchor="t">
            <a:normAutofit/>
          </a:bodyPr>
          <a:lstStyle/>
          <a:p>
            <a:pPr algn="l"/>
            <a:r>
              <a:rPr lang="en-US" sz="5400" dirty="0"/>
              <a:t>The hemic and lymphatic systems</a:t>
            </a:r>
          </a:p>
        </p:txBody>
      </p:sp>
      <p:sp>
        <p:nvSpPr>
          <p:cNvPr id="3" name="Subtitle 2">
            <a:extLst>
              <a:ext uri="{FF2B5EF4-FFF2-40B4-BE49-F238E27FC236}">
                <a16:creationId xmlns:a16="http://schemas.microsoft.com/office/drawing/2014/main" id="{2F79BACC-69C3-41AC-A0F2-BFE12A580668}"/>
              </a:ext>
            </a:extLst>
          </p:cNvPr>
          <p:cNvSpPr>
            <a:spLocks noGrp="1"/>
          </p:cNvSpPr>
          <p:nvPr>
            <p:ph type="subTitle" idx="1"/>
          </p:nvPr>
        </p:nvSpPr>
        <p:spPr>
          <a:xfrm>
            <a:off x="2514598" y="4267200"/>
            <a:ext cx="9220202" cy="914400"/>
          </a:xfrm>
        </p:spPr>
        <p:txBody>
          <a:bodyPr>
            <a:normAutofit/>
          </a:bodyPr>
          <a:lstStyle/>
          <a:p>
            <a:pPr algn="l"/>
            <a:r>
              <a:rPr lang="en-US" sz="3200">
                <a:solidFill>
                  <a:schemeClr val="tx1">
                    <a:alpha val="55000"/>
                  </a:schemeClr>
                </a:solidFill>
              </a:rPr>
              <a:t>A SDDVA Production</a:t>
            </a:r>
          </a:p>
        </p:txBody>
      </p:sp>
    </p:spTree>
    <p:extLst>
      <p:ext uri="{BB962C8B-B14F-4D97-AF65-F5344CB8AC3E}">
        <p14:creationId xmlns:p14="http://schemas.microsoft.com/office/powerpoint/2010/main" val="209024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457198" y="3334145"/>
            <a:ext cx="4841880" cy="2636157"/>
          </a:xfrm>
        </p:spPr>
        <p:txBody>
          <a:bodyPr vert="horz" lIns="91440" tIns="45720" rIns="91440" bIns="45720" rtlCol="0" anchor="t">
            <a:normAutofit/>
          </a:bodyPr>
          <a:lstStyle/>
          <a:p>
            <a:r>
              <a:rPr lang="en-US" sz="4800" dirty="0"/>
              <a:t>7712 Multiple myeloma:</a:t>
            </a:r>
            <a:br>
              <a:rPr lang="en-US" sz="4800" dirty="0"/>
            </a:br>
            <a:br>
              <a:rPr lang="en-US" sz="1100" dirty="0"/>
            </a:br>
            <a:r>
              <a:rPr lang="en-US" sz="1100" dirty="0"/>
              <a:t>Presumptive for both Agent Orange and Atomic Veterans</a:t>
            </a:r>
            <a:endParaRPr lang="en-US" sz="4800" dirty="0"/>
          </a:p>
        </p:txBody>
      </p:sp>
      <p:sp>
        <p:nvSpPr>
          <p:cNvPr id="8" name="TextBox 7">
            <a:extLst>
              <a:ext uri="{FF2B5EF4-FFF2-40B4-BE49-F238E27FC236}">
                <a16:creationId xmlns:a16="http://schemas.microsoft.com/office/drawing/2014/main" id="{26F52E57-2D62-4D00-9C1A-937056D05CD9}"/>
              </a:ext>
            </a:extLst>
          </p:cNvPr>
          <p:cNvSpPr txBox="1"/>
          <p:nvPr/>
        </p:nvSpPr>
        <p:spPr>
          <a:xfrm>
            <a:off x="4674847" y="3341111"/>
            <a:ext cx="6970956" cy="1384995"/>
          </a:xfrm>
          <a:prstGeom prst="rect">
            <a:avLst/>
          </a:prstGeom>
          <a:noFill/>
        </p:spPr>
        <p:txBody>
          <a:bodyPr wrap="square" rtlCol="0">
            <a:spAutoFit/>
          </a:bodyPr>
          <a:lstStyle/>
          <a:p>
            <a:r>
              <a:rPr lang="en-US" sz="1400" dirty="0"/>
              <a:t>Symptomatic multiple myeloma</a:t>
            </a:r>
          </a:p>
          <a:p>
            <a:pPr algn="r"/>
            <a:r>
              <a:rPr lang="en-US" sz="1400" dirty="0"/>
              <a:t>100 </a:t>
            </a:r>
          </a:p>
          <a:p>
            <a:r>
              <a:rPr lang="en-US" sz="1400" dirty="0"/>
              <a:t>Asymptomatic, smoldering, or monoclonal gammopathy of undetermined significance (MGUS)</a:t>
            </a:r>
          </a:p>
          <a:p>
            <a:pPr algn="r"/>
            <a:r>
              <a:rPr lang="en-US" sz="1400" dirty="0"/>
              <a:t>0</a:t>
            </a:r>
          </a:p>
          <a:p>
            <a:endParaRPr lang="en-US" sz="1400" dirty="0"/>
          </a:p>
        </p:txBody>
      </p:sp>
      <p:sp>
        <p:nvSpPr>
          <p:cNvPr id="4" name="TextBox 3">
            <a:extLst>
              <a:ext uri="{FF2B5EF4-FFF2-40B4-BE49-F238E27FC236}">
                <a16:creationId xmlns:a16="http://schemas.microsoft.com/office/drawing/2014/main" id="{39829758-8D73-4C29-90B4-7C35883DE6E4}"/>
              </a:ext>
            </a:extLst>
          </p:cNvPr>
          <p:cNvSpPr txBox="1"/>
          <p:nvPr/>
        </p:nvSpPr>
        <p:spPr>
          <a:xfrm>
            <a:off x="4674849" y="4367676"/>
            <a:ext cx="6970956" cy="2031325"/>
          </a:xfrm>
          <a:prstGeom prst="rect">
            <a:avLst/>
          </a:prstGeom>
          <a:noFill/>
        </p:spPr>
        <p:txBody>
          <a:bodyPr wrap="square" rtlCol="0">
            <a:spAutoFit/>
          </a:bodyPr>
          <a:lstStyle/>
          <a:p>
            <a:r>
              <a:rPr lang="en-US" sz="1400" b="1" dirty="0"/>
              <a:t>Note (1):</a:t>
            </a:r>
            <a:r>
              <a:rPr lang="en-US" sz="1400" dirty="0"/>
              <a:t> Current validated biomarkers of symptomatic multiple myeloma and asymptomatic multiple myeloma, smoldering, or monoclonal gammopathy of undetermined significance (MGUS) are acceptable for the diagnosis of multiple myeloma as defined by the American Society of Hematology (ASH) and International Myeloma Working Group (IMWG)</a:t>
            </a:r>
          </a:p>
          <a:p>
            <a:r>
              <a:rPr lang="en-US" sz="1400" b="1" dirty="0"/>
              <a:t>Note (2):</a:t>
            </a:r>
            <a:r>
              <a:rPr lang="en-US" sz="1400" dirty="0"/>
              <a:t> The 100 percent evaluation shall continue for five years after the diagnosis of symptomatic multiple myeloma, at which time the appropriate disability evaluation shall be determined by mandatory VA examination. Any reduction in evaluation based upon that or any subsequent examination shall be subject to the provisions of </a:t>
            </a:r>
            <a:r>
              <a:rPr lang="en-US" sz="1400" dirty="0">
                <a:hlinkClick r:id="rId3"/>
              </a:rPr>
              <a:t>§ 3.105(e)</a:t>
            </a:r>
            <a:r>
              <a:rPr lang="en-US" sz="1400" dirty="0"/>
              <a:t> and </a:t>
            </a:r>
            <a:r>
              <a:rPr lang="en-US" sz="1400" dirty="0">
                <a:hlinkClick r:id="rId4"/>
              </a:rPr>
              <a:t>§ 3.344 (a)</a:t>
            </a:r>
            <a:r>
              <a:rPr lang="en-US" sz="1400" dirty="0"/>
              <a:t> and </a:t>
            </a:r>
            <a:r>
              <a:rPr lang="en-US" sz="1400" dirty="0">
                <a:hlinkClick r:id="rId5"/>
              </a:rPr>
              <a:t>(b) of this chapter</a:t>
            </a:r>
            <a:endParaRPr lang="en-US" sz="1400" dirty="0"/>
          </a:p>
        </p:txBody>
      </p:sp>
      <p:graphicFrame>
        <p:nvGraphicFramePr>
          <p:cNvPr id="15" name="Table 14">
            <a:extLst>
              <a:ext uri="{FF2B5EF4-FFF2-40B4-BE49-F238E27FC236}">
                <a16:creationId xmlns:a16="http://schemas.microsoft.com/office/drawing/2014/main" id="{F5EC64A4-16D7-48DD-86DF-22180EBB370B}"/>
              </a:ext>
            </a:extLst>
          </p:cNvPr>
          <p:cNvGraphicFramePr>
            <a:graphicFrameLocks noGrp="1"/>
          </p:cNvGraphicFramePr>
          <p:nvPr>
            <p:extLst>
              <p:ext uri="{D42A27DB-BD31-4B8C-83A1-F6EECF244321}">
                <p14:modId xmlns:p14="http://schemas.microsoft.com/office/powerpoint/2010/main" val="173211557"/>
              </p:ext>
            </p:extLst>
          </p:nvPr>
        </p:nvGraphicFramePr>
        <p:xfrm>
          <a:off x="457200" y="458776"/>
          <a:ext cx="4665519" cy="2636157"/>
        </p:xfrm>
        <a:graphic>
          <a:graphicData uri="http://schemas.openxmlformats.org/drawingml/2006/table">
            <a:tbl>
              <a:tblPr/>
              <a:tblGrid>
                <a:gridCol w="4665519">
                  <a:extLst>
                    <a:ext uri="{9D8B030D-6E8A-4147-A177-3AD203B41FA5}">
                      <a16:colId xmlns:a16="http://schemas.microsoft.com/office/drawing/2014/main" val="2422127315"/>
                    </a:ext>
                  </a:extLst>
                </a:gridCol>
              </a:tblGrid>
              <a:tr h="889147">
                <a:tc>
                  <a:txBody>
                    <a:bodyPr/>
                    <a:lstStyle/>
                    <a:p>
                      <a:r>
                        <a:rPr lang="en-US" sz="4800" dirty="0">
                          <a:latin typeface="+mj-lt"/>
                        </a:rPr>
                        <a:t>7710 Adenitis, tuberculous, active or inactive:</a:t>
                      </a:r>
                    </a:p>
                  </a:txBody>
                  <a:tcPr marL="55963" marR="55963" marT="27981" marB="27981" anchor="ctr">
                    <a:lnL>
                      <a:noFill/>
                    </a:lnL>
                    <a:lnR>
                      <a:noFill/>
                    </a:lnR>
                    <a:lnT>
                      <a:noFill/>
                    </a:lnT>
                    <a:lnB>
                      <a:noFill/>
                    </a:lnB>
                  </a:tcPr>
                </a:tc>
                <a:extLst>
                  <a:ext uri="{0D108BD9-81ED-4DB2-BD59-A6C34878D82A}">
                    <a16:rowId xmlns:a16="http://schemas.microsoft.com/office/drawing/2014/main" val="2832337085"/>
                  </a:ext>
                </a:extLst>
              </a:tr>
              <a:tr h="385635">
                <a:tc>
                  <a:txBody>
                    <a:bodyPr/>
                    <a:lstStyle/>
                    <a:p>
                      <a:endParaRPr lang="en-US" sz="1100" dirty="0"/>
                    </a:p>
                  </a:txBody>
                  <a:tcPr marL="55963" marR="55963" marT="27981" marB="27981" anchor="ctr">
                    <a:lnL>
                      <a:noFill/>
                    </a:lnL>
                    <a:lnR>
                      <a:noFill/>
                    </a:lnR>
                    <a:lnT>
                      <a:noFill/>
                    </a:lnT>
                    <a:lnB>
                      <a:noFill/>
                    </a:lnB>
                  </a:tcPr>
                </a:tc>
                <a:extLst>
                  <a:ext uri="{0D108BD9-81ED-4DB2-BD59-A6C34878D82A}">
                    <a16:rowId xmlns:a16="http://schemas.microsoft.com/office/drawing/2014/main" val="917417084"/>
                  </a:ext>
                </a:extLst>
              </a:tr>
            </a:tbl>
          </a:graphicData>
        </a:graphic>
      </p:graphicFrame>
      <p:sp>
        <p:nvSpPr>
          <p:cNvPr id="17" name="TextBox 16">
            <a:extLst>
              <a:ext uri="{FF2B5EF4-FFF2-40B4-BE49-F238E27FC236}">
                <a16:creationId xmlns:a16="http://schemas.microsoft.com/office/drawing/2014/main" id="{5CAE5C8A-F1B8-4664-9A53-08B4D95B1F53}"/>
              </a:ext>
            </a:extLst>
          </p:cNvPr>
          <p:cNvSpPr txBox="1"/>
          <p:nvPr/>
        </p:nvSpPr>
        <p:spPr>
          <a:xfrm>
            <a:off x="4674847" y="665037"/>
            <a:ext cx="59542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Rate under </a:t>
            </a:r>
            <a:r>
              <a:rPr lang="en-US" sz="1400" dirty="0">
                <a:hlinkClick r:id="rId6"/>
              </a:rPr>
              <a:t>§ 4.88c</a:t>
            </a:r>
            <a:r>
              <a:rPr lang="en-US" sz="1400" dirty="0"/>
              <a:t> or </a:t>
            </a:r>
            <a:r>
              <a:rPr lang="en-US" sz="1400" dirty="0">
                <a:hlinkClick r:id="rId7"/>
              </a:rPr>
              <a:t>4.89 of this part</a:t>
            </a:r>
            <a:r>
              <a:rPr lang="en-US" sz="1400" dirty="0"/>
              <a:t>, whichever is appropriate</a:t>
            </a:r>
            <a:endParaRPr kumimoji="0" lang="en-US" sz="14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6970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 name="Table 14">
            <a:extLst>
              <a:ext uri="{FF2B5EF4-FFF2-40B4-BE49-F238E27FC236}">
                <a16:creationId xmlns:a16="http://schemas.microsoft.com/office/drawing/2014/main" id="{F5EC64A4-16D7-48DD-86DF-22180EBB370B}"/>
              </a:ext>
            </a:extLst>
          </p:cNvPr>
          <p:cNvGraphicFramePr>
            <a:graphicFrameLocks noGrp="1"/>
          </p:cNvGraphicFramePr>
          <p:nvPr>
            <p:extLst>
              <p:ext uri="{D42A27DB-BD31-4B8C-83A1-F6EECF244321}">
                <p14:modId xmlns:p14="http://schemas.microsoft.com/office/powerpoint/2010/main" val="3573427442"/>
              </p:ext>
            </p:extLst>
          </p:nvPr>
        </p:nvGraphicFramePr>
        <p:xfrm>
          <a:off x="457201" y="458776"/>
          <a:ext cx="3931920" cy="2241393"/>
        </p:xfrm>
        <a:graphic>
          <a:graphicData uri="http://schemas.openxmlformats.org/drawingml/2006/table">
            <a:tbl>
              <a:tblPr/>
              <a:tblGrid>
                <a:gridCol w="3931920">
                  <a:extLst>
                    <a:ext uri="{9D8B030D-6E8A-4147-A177-3AD203B41FA5}">
                      <a16:colId xmlns:a16="http://schemas.microsoft.com/office/drawing/2014/main" val="2422127315"/>
                    </a:ext>
                  </a:extLst>
                </a:gridCol>
              </a:tblGrid>
              <a:tr h="1787574">
                <a:tc>
                  <a:txBody>
                    <a:bodyPr/>
                    <a:lstStyle/>
                    <a:p>
                      <a:r>
                        <a:rPr lang="en-US" sz="4800" dirty="0">
                          <a:latin typeface="+mj-lt"/>
                        </a:rPr>
                        <a:t>7714 Sickle cell anemia:</a:t>
                      </a:r>
                    </a:p>
                  </a:txBody>
                  <a:tcPr marL="55963" marR="55963" marT="27981" marB="27981" anchor="ctr">
                    <a:lnL>
                      <a:noFill/>
                    </a:lnL>
                    <a:lnR>
                      <a:noFill/>
                    </a:lnR>
                    <a:lnT>
                      <a:noFill/>
                    </a:lnT>
                    <a:lnB>
                      <a:noFill/>
                    </a:lnB>
                  </a:tcPr>
                </a:tc>
                <a:extLst>
                  <a:ext uri="{0D108BD9-81ED-4DB2-BD59-A6C34878D82A}">
                    <a16:rowId xmlns:a16="http://schemas.microsoft.com/office/drawing/2014/main" val="2832337085"/>
                  </a:ext>
                </a:extLst>
              </a:tr>
              <a:tr h="453819">
                <a:tc>
                  <a:txBody>
                    <a:bodyPr/>
                    <a:lstStyle/>
                    <a:p>
                      <a:endParaRPr lang="en-US" sz="1100" dirty="0"/>
                    </a:p>
                  </a:txBody>
                  <a:tcPr marL="55963" marR="55963" marT="27981" marB="27981" anchor="ctr">
                    <a:lnL>
                      <a:noFill/>
                    </a:lnL>
                    <a:lnR>
                      <a:noFill/>
                    </a:lnR>
                    <a:lnT>
                      <a:noFill/>
                    </a:lnT>
                    <a:lnB>
                      <a:noFill/>
                    </a:lnB>
                  </a:tcPr>
                </a:tc>
                <a:extLst>
                  <a:ext uri="{0D108BD9-81ED-4DB2-BD59-A6C34878D82A}">
                    <a16:rowId xmlns:a16="http://schemas.microsoft.com/office/drawing/2014/main" val="917417084"/>
                  </a:ext>
                </a:extLst>
              </a:tr>
            </a:tbl>
          </a:graphicData>
        </a:graphic>
      </p:graphicFrame>
      <p:sp>
        <p:nvSpPr>
          <p:cNvPr id="7" name="TextBox 6">
            <a:extLst>
              <a:ext uri="{FF2B5EF4-FFF2-40B4-BE49-F238E27FC236}">
                <a16:creationId xmlns:a16="http://schemas.microsoft.com/office/drawing/2014/main" id="{0276023B-33F8-43EC-8109-33867654F0BC}"/>
              </a:ext>
            </a:extLst>
          </p:cNvPr>
          <p:cNvSpPr txBox="1"/>
          <p:nvPr/>
        </p:nvSpPr>
        <p:spPr>
          <a:xfrm>
            <a:off x="4389121" y="457198"/>
            <a:ext cx="7345678" cy="5078313"/>
          </a:xfrm>
          <a:prstGeom prst="rect">
            <a:avLst/>
          </a:prstGeom>
          <a:noFill/>
        </p:spPr>
        <p:txBody>
          <a:bodyPr wrap="square" rtlCol="0">
            <a:spAutoFit/>
          </a:bodyPr>
          <a:lstStyle/>
          <a:p>
            <a:r>
              <a:rPr lang="en-US" dirty="0"/>
              <a:t>With at least 4 or more painful episodes per 12-month period, occurring in skin, joints, bones, or any major organs, caused by hemolysis and sickling of red blood cells, with anemia, thrombosis, and infarction, with residual symptoms precluding even light manual labor</a:t>
            </a:r>
          </a:p>
          <a:p>
            <a:pPr algn="r"/>
            <a:r>
              <a:rPr lang="en-US" dirty="0"/>
              <a:t>100</a:t>
            </a:r>
          </a:p>
          <a:p>
            <a:r>
              <a:rPr lang="en-US" dirty="0"/>
              <a:t>With 3 painful episodes per 12-month period or with symptoms precluding other than light manual labor</a:t>
            </a:r>
          </a:p>
          <a:p>
            <a:pPr algn="r"/>
            <a:r>
              <a:rPr lang="en-US" dirty="0"/>
              <a:t>60</a:t>
            </a:r>
          </a:p>
          <a:p>
            <a:r>
              <a:rPr lang="en-US" dirty="0"/>
              <a:t>With 1 or 2 painful episodes per 12-month period</a:t>
            </a:r>
          </a:p>
          <a:p>
            <a:pPr algn="r"/>
            <a:r>
              <a:rPr lang="en-US" dirty="0"/>
              <a:t>30</a:t>
            </a:r>
          </a:p>
          <a:p>
            <a:r>
              <a:rPr lang="en-US" dirty="0"/>
              <a:t>Asymptomatic, established case in remission, but with identifiable organ impairment</a:t>
            </a:r>
          </a:p>
          <a:p>
            <a:pPr algn="r"/>
            <a:r>
              <a:rPr lang="en-US" dirty="0"/>
              <a:t>10</a:t>
            </a:r>
          </a:p>
          <a:p>
            <a:endParaRPr lang="en-US" b="1" dirty="0"/>
          </a:p>
          <a:p>
            <a:r>
              <a:rPr lang="en-US" b="1" dirty="0"/>
              <a:t>Note:</a:t>
            </a:r>
            <a:r>
              <a:rPr lang="en-US" dirty="0"/>
              <a:t> Sickle cell trait alone, without a history of directly attributable pathological findings, is not a ratable disability. Cases of symptomatic sickle cell trait will be forwarded to the Director, Compensation Service, for consideration under </a:t>
            </a:r>
            <a:r>
              <a:rPr lang="en-US" dirty="0">
                <a:hlinkClick r:id="rId3"/>
              </a:rPr>
              <a:t>§ 3.321(b)(1) of this chapter</a:t>
            </a:r>
            <a:endParaRPr lang="en-US" dirty="0"/>
          </a:p>
        </p:txBody>
      </p:sp>
      <p:sp>
        <p:nvSpPr>
          <p:cNvPr id="2" name="TextBox 1">
            <a:extLst>
              <a:ext uri="{FF2B5EF4-FFF2-40B4-BE49-F238E27FC236}">
                <a16:creationId xmlns:a16="http://schemas.microsoft.com/office/drawing/2014/main" id="{647C889F-B98A-40BC-B294-84E8EE59EF15}"/>
              </a:ext>
            </a:extLst>
          </p:cNvPr>
          <p:cNvSpPr txBox="1"/>
          <p:nvPr/>
        </p:nvSpPr>
        <p:spPr>
          <a:xfrm>
            <a:off x="457200" y="2409713"/>
            <a:ext cx="383510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libri" panose="020F0502020204030204"/>
                <a:ea typeface="+mn-ea"/>
                <a:cs typeface="+mn-cs"/>
              </a:rPr>
              <a:t>Disability compensation.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Ratings shall be based, as far as practicable, upon the average impairments of earning capacity with the additional proviso that the Secretary shall from time to time readjust this schedule of ratings in accordance with experience. To accord justice to the exceptional case where the schedular evaluation is inadequate to rate a single service-connected disability, the Director of Compensation Service or his or her delegate is authorized to approve on the basis of the criteria set forth in this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4"/>
              </a:rPr>
              <a:t>paragraph (b)</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an extra-schedular evaluation commensurate with the average impairment of earning capacity due exclusively to the disability. The governing norm in these exceptional cases is a finding by the Director of Compensation Service or delegatee that application of the regular schedular standards is impractical because the disability is so exceptional or unusual due to such related factors as marked interference with employment or frequent periods of hospitalization.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78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 name="Table 14">
            <a:extLst>
              <a:ext uri="{FF2B5EF4-FFF2-40B4-BE49-F238E27FC236}">
                <a16:creationId xmlns:a16="http://schemas.microsoft.com/office/drawing/2014/main" id="{F5EC64A4-16D7-48DD-86DF-22180EBB370B}"/>
              </a:ext>
            </a:extLst>
          </p:cNvPr>
          <p:cNvGraphicFramePr>
            <a:graphicFrameLocks noGrp="1"/>
          </p:cNvGraphicFramePr>
          <p:nvPr>
            <p:extLst>
              <p:ext uri="{D42A27DB-BD31-4B8C-83A1-F6EECF244321}">
                <p14:modId xmlns:p14="http://schemas.microsoft.com/office/powerpoint/2010/main" val="591340569"/>
              </p:ext>
            </p:extLst>
          </p:nvPr>
        </p:nvGraphicFramePr>
        <p:xfrm>
          <a:off x="457201" y="458776"/>
          <a:ext cx="3254185" cy="2819781"/>
        </p:xfrm>
        <a:graphic>
          <a:graphicData uri="http://schemas.openxmlformats.org/drawingml/2006/table">
            <a:tbl>
              <a:tblPr/>
              <a:tblGrid>
                <a:gridCol w="3254185">
                  <a:extLst>
                    <a:ext uri="{9D8B030D-6E8A-4147-A177-3AD203B41FA5}">
                      <a16:colId xmlns:a16="http://schemas.microsoft.com/office/drawing/2014/main" val="2422127315"/>
                    </a:ext>
                  </a:extLst>
                </a:gridCol>
              </a:tblGrid>
              <a:tr h="2242290">
                <a:tc>
                  <a:txBody>
                    <a:bodyPr/>
                    <a:lstStyle/>
                    <a:p>
                      <a:r>
                        <a:rPr lang="en-US" sz="4800" dirty="0">
                          <a:latin typeface="+mj-lt"/>
                        </a:rPr>
                        <a:t>7716 Aplastic anemia:</a:t>
                      </a:r>
                    </a:p>
                  </a:txBody>
                  <a:tcPr marL="55963" marR="55963" marT="27981" marB="27981" anchor="ctr">
                    <a:lnL>
                      <a:noFill/>
                    </a:lnL>
                    <a:lnR>
                      <a:noFill/>
                    </a:lnR>
                    <a:lnT>
                      <a:noFill/>
                    </a:lnT>
                    <a:lnB>
                      <a:noFill/>
                    </a:lnB>
                  </a:tcPr>
                </a:tc>
                <a:extLst>
                  <a:ext uri="{0D108BD9-81ED-4DB2-BD59-A6C34878D82A}">
                    <a16:rowId xmlns:a16="http://schemas.microsoft.com/office/drawing/2014/main" val="2832337085"/>
                  </a:ext>
                </a:extLst>
              </a:tr>
              <a:tr h="569259">
                <a:tc>
                  <a:txBody>
                    <a:bodyPr/>
                    <a:lstStyle/>
                    <a:p>
                      <a:endParaRPr lang="en-US" sz="1100" dirty="0"/>
                    </a:p>
                  </a:txBody>
                  <a:tcPr marL="55963" marR="55963" marT="27981" marB="27981" anchor="ctr">
                    <a:lnL>
                      <a:noFill/>
                    </a:lnL>
                    <a:lnR>
                      <a:noFill/>
                    </a:lnR>
                    <a:lnT>
                      <a:noFill/>
                    </a:lnT>
                    <a:lnB>
                      <a:noFill/>
                    </a:lnB>
                  </a:tcPr>
                </a:tc>
                <a:extLst>
                  <a:ext uri="{0D108BD9-81ED-4DB2-BD59-A6C34878D82A}">
                    <a16:rowId xmlns:a16="http://schemas.microsoft.com/office/drawing/2014/main" val="917417084"/>
                  </a:ext>
                </a:extLst>
              </a:tr>
            </a:tbl>
          </a:graphicData>
        </a:graphic>
      </p:graphicFrame>
      <p:sp>
        <p:nvSpPr>
          <p:cNvPr id="7" name="TextBox 6">
            <a:extLst>
              <a:ext uri="{FF2B5EF4-FFF2-40B4-BE49-F238E27FC236}">
                <a16:creationId xmlns:a16="http://schemas.microsoft.com/office/drawing/2014/main" id="{0276023B-33F8-43EC-8109-33867654F0BC}"/>
              </a:ext>
            </a:extLst>
          </p:cNvPr>
          <p:cNvSpPr txBox="1"/>
          <p:nvPr/>
        </p:nvSpPr>
        <p:spPr>
          <a:xfrm>
            <a:off x="3711388" y="457199"/>
            <a:ext cx="8023411" cy="5909310"/>
          </a:xfrm>
          <a:prstGeom prst="rect">
            <a:avLst/>
          </a:prstGeom>
          <a:noFill/>
        </p:spPr>
        <p:txBody>
          <a:bodyPr wrap="square" rtlCol="0">
            <a:spAutoFit/>
          </a:bodyPr>
          <a:lstStyle/>
          <a:p>
            <a:r>
              <a:rPr lang="en-US" dirty="0"/>
              <a:t>Requiring peripheral blood or bone marrow stem cell transplant; or requiring transfusion of platelets or red cells, on average, at least once every six weeks per 12-month period; or infections recurring, on average, at least once every six weeks per 12-month period</a:t>
            </a:r>
          </a:p>
          <a:p>
            <a:pPr algn="r"/>
            <a:r>
              <a:rPr lang="en-US" dirty="0"/>
              <a:t>100</a:t>
            </a:r>
          </a:p>
          <a:p>
            <a:r>
              <a:rPr lang="en-US" dirty="0"/>
              <a:t>Requiring transfusion of platelets or red cells, on average, at least once every three months per 12-month period; or infections recurring, on average, at least once every three months per 12-month period; or using continuous therapy with immunosuppressive agent or newer platelet stimulating factors</a:t>
            </a:r>
          </a:p>
          <a:p>
            <a:pPr algn="r"/>
            <a:r>
              <a:rPr lang="en-US" dirty="0"/>
              <a:t>60</a:t>
            </a:r>
          </a:p>
          <a:p>
            <a:r>
              <a:rPr lang="en-US" dirty="0"/>
              <a:t>Requiring transfusion of platelets or red cells, on average, at least once per 12-month period; or infections recurring, on average, at least once per 12-month period</a:t>
            </a:r>
          </a:p>
          <a:p>
            <a:pPr algn="r"/>
            <a:r>
              <a:rPr lang="en-US" dirty="0"/>
              <a:t>30</a:t>
            </a:r>
          </a:p>
          <a:p>
            <a:r>
              <a:rPr lang="en-US" b="1" dirty="0"/>
              <a:t>Note (1):</a:t>
            </a:r>
            <a:r>
              <a:rPr lang="en-US" dirty="0"/>
              <a:t> A 100 percent evaluation for peripheral blood or bone marrow stem cell transplant shall be assigned as of the date of hospital admission and shall continue with a mandatory VA examination six months following hospital discharge. Any change in evaluation based upon that or any subsequent examination shall be subject to the provisions of </a:t>
            </a:r>
            <a:r>
              <a:rPr lang="en-US" dirty="0">
                <a:hlinkClick r:id="rId3"/>
              </a:rPr>
              <a:t>§ 3.105(e) of this chapter</a:t>
            </a:r>
            <a:endParaRPr lang="en-US" dirty="0"/>
          </a:p>
          <a:p>
            <a:r>
              <a:rPr lang="en-US" b="1" dirty="0"/>
              <a:t>Note (2):</a:t>
            </a:r>
            <a:r>
              <a:rPr lang="en-US" dirty="0"/>
              <a:t> The term “newer platelet stimulating factors” includes medication, factors, or other agents approved by the United States Food and Drug Administration</a:t>
            </a:r>
          </a:p>
        </p:txBody>
      </p:sp>
    </p:spTree>
    <p:extLst>
      <p:ext uri="{BB962C8B-B14F-4D97-AF65-F5344CB8AC3E}">
        <p14:creationId xmlns:p14="http://schemas.microsoft.com/office/powerpoint/2010/main" val="357419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 name="Table 14">
            <a:extLst>
              <a:ext uri="{FF2B5EF4-FFF2-40B4-BE49-F238E27FC236}">
                <a16:creationId xmlns:a16="http://schemas.microsoft.com/office/drawing/2014/main" id="{F5EC64A4-16D7-48DD-86DF-22180EBB370B}"/>
              </a:ext>
            </a:extLst>
          </p:cNvPr>
          <p:cNvGraphicFramePr>
            <a:graphicFrameLocks noGrp="1"/>
          </p:cNvGraphicFramePr>
          <p:nvPr>
            <p:extLst>
              <p:ext uri="{D42A27DB-BD31-4B8C-83A1-F6EECF244321}">
                <p14:modId xmlns:p14="http://schemas.microsoft.com/office/powerpoint/2010/main" val="2703031423"/>
              </p:ext>
            </p:extLst>
          </p:nvPr>
        </p:nvGraphicFramePr>
        <p:xfrm>
          <a:off x="457201" y="458776"/>
          <a:ext cx="5638799" cy="2836230"/>
        </p:xfrm>
        <a:graphic>
          <a:graphicData uri="http://schemas.openxmlformats.org/drawingml/2006/table">
            <a:tbl>
              <a:tblPr/>
              <a:tblGrid>
                <a:gridCol w="5638799">
                  <a:extLst>
                    <a:ext uri="{9D8B030D-6E8A-4147-A177-3AD203B41FA5}">
                      <a16:colId xmlns:a16="http://schemas.microsoft.com/office/drawing/2014/main" val="2422127315"/>
                    </a:ext>
                  </a:extLst>
                </a:gridCol>
              </a:tblGrid>
              <a:tr h="2110197">
                <a:tc>
                  <a:txBody>
                    <a:bodyPr/>
                    <a:lstStyle/>
                    <a:p>
                      <a:r>
                        <a:rPr lang="en-US" sz="4800" dirty="0">
                          <a:latin typeface="+mj-lt"/>
                        </a:rPr>
                        <a:t>7717 AL amyloidosis (primary amyloidosis)</a:t>
                      </a:r>
                    </a:p>
                    <a:p>
                      <a:endParaRPr lang="en-US" sz="4800" dirty="0">
                        <a:latin typeface="+mj-lt"/>
                      </a:endParaRPr>
                    </a:p>
                    <a:p>
                      <a:r>
                        <a:rPr lang="en-US" sz="1200" dirty="0">
                          <a:latin typeface="+mj-lt"/>
                        </a:rPr>
                        <a:t>Agent Orange Presumptive</a:t>
                      </a:r>
                      <a:endParaRPr lang="en-US" sz="4400" dirty="0">
                        <a:latin typeface="+mj-lt"/>
                      </a:endParaRPr>
                    </a:p>
                  </a:txBody>
                  <a:tcPr marL="55963" marR="55963" marT="27981" marB="27981" anchor="ctr">
                    <a:lnL>
                      <a:noFill/>
                    </a:lnL>
                    <a:lnR>
                      <a:noFill/>
                    </a:lnR>
                    <a:lnT>
                      <a:noFill/>
                    </a:lnT>
                    <a:lnB>
                      <a:noFill/>
                    </a:lnB>
                  </a:tcPr>
                </a:tc>
                <a:extLst>
                  <a:ext uri="{0D108BD9-81ED-4DB2-BD59-A6C34878D82A}">
                    <a16:rowId xmlns:a16="http://schemas.microsoft.com/office/drawing/2014/main" val="2832337085"/>
                  </a:ext>
                </a:extLst>
              </a:tr>
              <a:tr h="402828">
                <a:tc>
                  <a:txBody>
                    <a:bodyPr/>
                    <a:lstStyle/>
                    <a:p>
                      <a:endParaRPr lang="en-US" sz="1100" dirty="0"/>
                    </a:p>
                  </a:txBody>
                  <a:tcPr marL="55963" marR="55963" marT="27981" marB="27981" anchor="ctr">
                    <a:lnL>
                      <a:noFill/>
                    </a:lnL>
                    <a:lnR>
                      <a:noFill/>
                    </a:lnR>
                    <a:lnT>
                      <a:noFill/>
                    </a:lnT>
                    <a:lnB>
                      <a:noFill/>
                    </a:lnB>
                  </a:tcPr>
                </a:tc>
                <a:extLst>
                  <a:ext uri="{0D108BD9-81ED-4DB2-BD59-A6C34878D82A}">
                    <a16:rowId xmlns:a16="http://schemas.microsoft.com/office/drawing/2014/main" val="917417084"/>
                  </a:ext>
                </a:extLst>
              </a:tr>
            </a:tbl>
          </a:graphicData>
        </a:graphic>
      </p:graphicFrame>
      <p:sp>
        <p:nvSpPr>
          <p:cNvPr id="7" name="TextBox 6">
            <a:extLst>
              <a:ext uri="{FF2B5EF4-FFF2-40B4-BE49-F238E27FC236}">
                <a16:creationId xmlns:a16="http://schemas.microsoft.com/office/drawing/2014/main" id="{0276023B-33F8-43EC-8109-33867654F0BC}"/>
              </a:ext>
            </a:extLst>
          </p:cNvPr>
          <p:cNvSpPr txBox="1"/>
          <p:nvPr/>
        </p:nvSpPr>
        <p:spPr>
          <a:xfrm>
            <a:off x="3711388" y="457199"/>
            <a:ext cx="8023411" cy="369332"/>
          </a:xfrm>
          <a:prstGeom prst="rect">
            <a:avLst/>
          </a:prstGeom>
          <a:noFill/>
        </p:spPr>
        <p:txBody>
          <a:bodyPr wrap="square" rtlCol="0">
            <a:spAutoFit/>
          </a:bodyPr>
          <a:lstStyle/>
          <a:p>
            <a:pPr algn="r"/>
            <a:r>
              <a:rPr lang="en-US" dirty="0"/>
              <a:t>100</a:t>
            </a:r>
          </a:p>
        </p:txBody>
      </p:sp>
    </p:spTree>
    <p:extLst>
      <p:ext uri="{BB962C8B-B14F-4D97-AF65-F5344CB8AC3E}">
        <p14:creationId xmlns:p14="http://schemas.microsoft.com/office/powerpoint/2010/main" val="72843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51F23204-B8D4-4AB5-97B1-5434332412D3}"/>
              </a:ext>
            </a:extLst>
          </p:cNvPr>
          <p:cNvPicPr>
            <a:picLocks noChangeAspect="1"/>
          </p:cNvPicPr>
          <p:nvPr/>
        </p:nvPicPr>
        <p:blipFill>
          <a:blip r:embed="rId3"/>
          <a:stretch>
            <a:fillRect/>
          </a:stretch>
        </p:blipFill>
        <p:spPr>
          <a:xfrm>
            <a:off x="152400" y="65415"/>
            <a:ext cx="5734050" cy="857250"/>
          </a:xfrm>
          <a:prstGeom prst="rect">
            <a:avLst/>
          </a:prstGeom>
        </p:spPr>
      </p:pic>
      <p:pic>
        <p:nvPicPr>
          <p:cNvPr id="8" name="Picture 7">
            <a:extLst>
              <a:ext uri="{FF2B5EF4-FFF2-40B4-BE49-F238E27FC236}">
                <a16:creationId xmlns:a16="http://schemas.microsoft.com/office/drawing/2014/main" id="{9DEE2C14-AAE7-47B3-A760-0F518A4DCE38}"/>
              </a:ext>
            </a:extLst>
          </p:cNvPr>
          <p:cNvPicPr>
            <a:picLocks noChangeAspect="1"/>
          </p:cNvPicPr>
          <p:nvPr/>
        </p:nvPicPr>
        <p:blipFill>
          <a:blip r:embed="rId4"/>
          <a:stretch>
            <a:fillRect/>
          </a:stretch>
        </p:blipFill>
        <p:spPr>
          <a:xfrm>
            <a:off x="6091237" y="88748"/>
            <a:ext cx="5648325" cy="2933700"/>
          </a:xfrm>
          <a:prstGeom prst="rect">
            <a:avLst/>
          </a:prstGeom>
        </p:spPr>
      </p:pic>
      <p:pic>
        <p:nvPicPr>
          <p:cNvPr id="11" name="Picture 10">
            <a:extLst>
              <a:ext uri="{FF2B5EF4-FFF2-40B4-BE49-F238E27FC236}">
                <a16:creationId xmlns:a16="http://schemas.microsoft.com/office/drawing/2014/main" id="{53A1B86B-A04A-4340-AD56-1BBD0879A8C6}"/>
              </a:ext>
            </a:extLst>
          </p:cNvPr>
          <p:cNvPicPr>
            <a:picLocks noChangeAspect="1"/>
          </p:cNvPicPr>
          <p:nvPr/>
        </p:nvPicPr>
        <p:blipFill>
          <a:blip r:embed="rId5"/>
          <a:stretch>
            <a:fillRect/>
          </a:stretch>
        </p:blipFill>
        <p:spPr>
          <a:xfrm>
            <a:off x="161339" y="1828800"/>
            <a:ext cx="5648325" cy="3505200"/>
          </a:xfrm>
          <a:prstGeom prst="rect">
            <a:avLst/>
          </a:prstGeom>
        </p:spPr>
      </p:pic>
      <p:pic>
        <p:nvPicPr>
          <p:cNvPr id="19" name="Picture 18">
            <a:extLst>
              <a:ext uri="{FF2B5EF4-FFF2-40B4-BE49-F238E27FC236}">
                <a16:creationId xmlns:a16="http://schemas.microsoft.com/office/drawing/2014/main" id="{82EE6796-35B4-4436-B622-0C4A3C8036BA}"/>
              </a:ext>
            </a:extLst>
          </p:cNvPr>
          <p:cNvPicPr>
            <a:picLocks noChangeAspect="1"/>
          </p:cNvPicPr>
          <p:nvPr/>
        </p:nvPicPr>
        <p:blipFill>
          <a:blip r:embed="rId6"/>
          <a:stretch>
            <a:fillRect/>
          </a:stretch>
        </p:blipFill>
        <p:spPr>
          <a:xfrm>
            <a:off x="6114464" y="3038573"/>
            <a:ext cx="5686425" cy="3952875"/>
          </a:xfrm>
          <a:prstGeom prst="rect">
            <a:avLst/>
          </a:prstGeom>
        </p:spPr>
      </p:pic>
      <p:pic>
        <p:nvPicPr>
          <p:cNvPr id="21" name="Picture 20">
            <a:extLst>
              <a:ext uri="{FF2B5EF4-FFF2-40B4-BE49-F238E27FC236}">
                <a16:creationId xmlns:a16="http://schemas.microsoft.com/office/drawing/2014/main" id="{CB62FF89-5C80-4F3D-B3D4-310CD2B80D27}"/>
              </a:ext>
            </a:extLst>
          </p:cNvPr>
          <p:cNvPicPr>
            <a:picLocks noChangeAspect="1"/>
          </p:cNvPicPr>
          <p:nvPr/>
        </p:nvPicPr>
        <p:blipFill>
          <a:blip r:embed="rId7"/>
          <a:stretch>
            <a:fillRect/>
          </a:stretch>
        </p:blipFill>
        <p:spPr>
          <a:xfrm>
            <a:off x="152401" y="5354292"/>
            <a:ext cx="5686426" cy="952026"/>
          </a:xfrm>
          <a:prstGeom prst="rect">
            <a:avLst/>
          </a:prstGeom>
        </p:spPr>
      </p:pic>
      <p:pic>
        <p:nvPicPr>
          <p:cNvPr id="23" name="Picture 22">
            <a:extLst>
              <a:ext uri="{FF2B5EF4-FFF2-40B4-BE49-F238E27FC236}">
                <a16:creationId xmlns:a16="http://schemas.microsoft.com/office/drawing/2014/main" id="{C0053BCE-4654-4CE6-B95F-0FFC71577698}"/>
              </a:ext>
            </a:extLst>
          </p:cNvPr>
          <p:cNvPicPr>
            <a:picLocks noChangeAspect="1"/>
          </p:cNvPicPr>
          <p:nvPr/>
        </p:nvPicPr>
        <p:blipFill>
          <a:blip r:embed="rId8"/>
          <a:stretch>
            <a:fillRect/>
          </a:stretch>
        </p:blipFill>
        <p:spPr>
          <a:xfrm>
            <a:off x="152400" y="960764"/>
            <a:ext cx="3695700" cy="838200"/>
          </a:xfrm>
          <a:prstGeom prst="rect">
            <a:avLst/>
          </a:prstGeom>
        </p:spPr>
      </p:pic>
    </p:spTree>
    <p:extLst>
      <p:ext uri="{BB962C8B-B14F-4D97-AF65-F5344CB8AC3E}">
        <p14:creationId xmlns:p14="http://schemas.microsoft.com/office/powerpoint/2010/main" val="199850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1142999" y="1676401"/>
            <a:ext cx="4495801" cy="2286002"/>
          </a:xfrm>
        </p:spPr>
        <p:txBody>
          <a:bodyPr vert="horz" lIns="91440" tIns="45720" rIns="91440" bIns="45720" rtlCol="0" anchor="t">
            <a:normAutofit/>
          </a:bodyPr>
          <a:lstStyle/>
          <a:p>
            <a:r>
              <a:rPr lang="en-US" sz="4800" dirty="0"/>
              <a:t>§ 4.117 Schedule of Ratings –7700-7717</a:t>
            </a:r>
          </a:p>
        </p:txBody>
      </p:sp>
      <p:pic>
        <p:nvPicPr>
          <p:cNvPr id="5" name="Content Placeholder 4" descr="Table&#10;&#10;Description automatically generated">
            <a:extLst>
              <a:ext uri="{FF2B5EF4-FFF2-40B4-BE49-F238E27FC236}">
                <a16:creationId xmlns:a16="http://schemas.microsoft.com/office/drawing/2014/main" id="{397A9044-8A70-448E-8845-62BE1AB7F5B0}"/>
              </a:ext>
            </a:extLst>
          </p:cNvPr>
          <p:cNvPicPr>
            <a:picLocks noGrp="1" noChangeAspect="1"/>
          </p:cNvPicPr>
          <p:nvPr>
            <p:ph idx="1"/>
          </p:nvPr>
        </p:nvPicPr>
        <p:blipFill rotWithShape="1">
          <a:blip r:embed="rId3"/>
          <a:srcRect r="20489"/>
          <a:stretch/>
        </p:blipFill>
        <p:spPr>
          <a:xfrm>
            <a:off x="6619874" y="990598"/>
            <a:ext cx="4657726" cy="4876800"/>
          </a:xfrm>
          <a:prstGeom prst="rect">
            <a:avLst/>
          </a:prstGeom>
        </p:spPr>
      </p:pic>
    </p:spTree>
    <p:extLst>
      <p:ext uri="{BB962C8B-B14F-4D97-AF65-F5344CB8AC3E}">
        <p14:creationId xmlns:p14="http://schemas.microsoft.com/office/powerpoint/2010/main" val="409293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887500" y="900744"/>
            <a:ext cx="9181657" cy="1518756"/>
          </a:xfrm>
        </p:spPr>
        <p:txBody>
          <a:bodyPr vert="horz" lIns="91440" tIns="45720" rIns="91440" bIns="45720" rtlCol="0" anchor="t">
            <a:normAutofit/>
          </a:bodyPr>
          <a:lstStyle/>
          <a:p>
            <a:r>
              <a:rPr lang="en-US" sz="6000" dirty="0"/>
              <a:t>38 CFR 3.105(e)</a:t>
            </a:r>
          </a:p>
        </p:txBody>
      </p:sp>
      <p:sp>
        <p:nvSpPr>
          <p:cNvPr id="5" name="TextBox 4">
            <a:extLst>
              <a:ext uri="{FF2B5EF4-FFF2-40B4-BE49-F238E27FC236}">
                <a16:creationId xmlns:a16="http://schemas.microsoft.com/office/drawing/2014/main" id="{D771773C-3B10-4A61-8B3E-29746C57673C}"/>
              </a:ext>
            </a:extLst>
          </p:cNvPr>
          <p:cNvSpPr txBox="1"/>
          <p:nvPr/>
        </p:nvSpPr>
        <p:spPr>
          <a:xfrm>
            <a:off x="2137183" y="2263937"/>
            <a:ext cx="7917629" cy="3693319"/>
          </a:xfrm>
          <a:prstGeom prst="rect">
            <a:avLst/>
          </a:prstGeom>
          <a:noFill/>
        </p:spPr>
        <p:txBody>
          <a:bodyPr wrap="square" rtlCol="0">
            <a:spAutoFit/>
          </a:bodyPr>
          <a:lstStyle/>
          <a:p>
            <a:r>
              <a:rPr lang="en-US" b="1" i="1" dirty="0">
                <a:effectLst/>
              </a:rPr>
              <a:t>Reduction in evaluation - compensation.</a:t>
            </a:r>
            <a:r>
              <a:rPr lang="en-US" dirty="0"/>
              <a:t> Where the reduction in evaluation of a service-connected disability or employability status is considered warranted and the lower evaluation would result in a reduction or discontinuance of compensation payments currently being made, a rating proposing the reduction or discontinuance will be prepared setting forth all material facts and reasons. The beneficiary will be notified at his or her latest address of record of the contemplated action and furnished detailed reasons therefor, and will be given 60 days for the presentation of additional evidence to show that compensation payments should be continued at their present level. Unless otherwise provided in </a:t>
            </a:r>
            <a:r>
              <a:rPr lang="en-US" dirty="0">
                <a:hlinkClick r:id="rId3"/>
              </a:rPr>
              <a:t>paragraph (</a:t>
            </a:r>
            <a:r>
              <a:rPr lang="en-US" dirty="0" err="1">
                <a:hlinkClick r:id="rId3"/>
              </a:rPr>
              <a:t>i</a:t>
            </a:r>
            <a:r>
              <a:rPr lang="en-US" dirty="0">
                <a:hlinkClick r:id="rId3"/>
              </a:rPr>
              <a:t>)</a:t>
            </a:r>
            <a:r>
              <a:rPr lang="en-US" dirty="0"/>
              <a:t> of this section, if additional evidence is not received within that period, final rating action will be taken and the award will be reduced or discontinued effective the last day of the month in which a 60-day period from the date of notice to the beneficiary of the final rating action expires.</a:t>
            </a:r>
          </a:p>
        </p:txBody>
      </p:sp>
    </p:spTree>
    <p:extLst>
      <p:ext uri="{BB962C8B-B14F-4D97-AF65-F5344CB8AC3E}">
        <p14:creationId xmlns:p14="http://schemas.microsoft.com/office/powerpoint/2010/main" val="51894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457200" y="719078"/>
            <a:ext cx="4523507" cy="2557522"/>
          </a:xfrm>
        </p:spPr>
        <p:txBody>
          <a:bodyPr vert="horz" lIns="91440" tIns="45720" rIns="91440" bIns="45720" rtlCol="0" anchor="t">
            <a:normAutofit/>
          </a:bodyPr>
          <a:lstStyle/>
          <a:p>
            <a:r>
              <a:rPr lang="en-US" sz="4800" dirty="0"/>
              <a:t>7702 Agranulocytosis, acquired:</a:t>
            </a:r>
          </a:p>
        </p:txBody>
      </p:sp>
      <p:sp>
        <p:nvSpPr>
          <p:cNvPr id="4" name="Content Placeholder 3">
            <a:extLst>
              <a:ext uri="{FF2B5EF4-FFF2-40B4-BE49-F238E27FC236}">
                <a16:creationId xmlns:a16="http://schemas.microsoft.com/office/drawing/2014/main" id="{955CA5FF-9D84-46D5-A861-E2F8CBFFABD8}"/>
              </a:ext>
            </a:extLst>
          </p:cNvPr>
          <p:cNvSpPr>
            <a:spLocks noGrp="1"/>
          </p:cNvSpPr>
          <p:nvPr>
            <p:ph idx="1"/>
          </p:nvPr>
        </p:nvSpPr>
        <p:spPr>
          <a:xfrm>
            <a:off x="5029200" y="486205"/>
            <a:ext cx="6705600" cy="5943602"/>
          </a:xfrm>
        </p:spPr>
        <p:txBody>
          <a:bodyPr>
            <a:normAutofit/>
          </a:bodyPr>
          <a:lstStyle/>
          <a:p>
            <a:pPr marL="0" indent="0" algn="l"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Requiring bone marrow transplant; or infections recurring, on average, at least once every six weeks per 12-month period</a:t>
            </a:r>
            <a:endParaRPr lang="en-US" sz="1400" b="0" i="0" u="none" strike="noStrike" dirty="0">
              <a:effectLst/>
            </a:endParaRPr>
          </a:p>
          <a:p>
            <a:pPr marL="0" indent="0" algn="r"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100</a:t>
            </a:r>
          </a:p>
          <a:p>
            <a:pPr marL="0" indent="0" algn="r"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 </a:t>
            </a:r>
            <a:endParaRPr lang="en-US" sz="1400" b="0" i="0" u="none" strike="noStrike" dirty="0">
              <a:effectLst/>
            </a:endParaRPr>
          </a:p>
          <a:p>
            <a:pPr marL="0" indent="0" algn="l"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Requiring intermittent myeloid growth factors (granulocyte colony-stimulating factor (G-CSF) or granulocyte-macrophage colony-stimulating factor (GM-CSF) or continuous immunosuppressive therapy such as cyclosporine to maintain absolute neutrophil count (ANC) greater than 500/microliter (µl) but less than 1000/µl; or infections recurring, on average, at least once every three months per 12-month period</a:t>
            </a:r>
            <a:endParaRPr lang="en-US" sz="1400" b="0" i="0" u="none" strike="noStrike" dirty="0">
              <a:effectLst/>
            </a:endParaRPr>
          </a:p>
          <a:p>
            <a:pPr marL="0" indent="0" algn="r"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60 </a:t>
            </a:r>
          </a:p>
          <a:p>
            <a:pPr marL="0" indent="0" algn="r" rtl="0" eaLnBrk="1" fontAlgn="ctr" latinLnBrk="0" hangingPunct="1">
              <a:lnSpc>
                <a:spcPct val="100000"/>
              </a:lnSpc>
              <a:spcBef>
                <a:spcPts val="0"/>
              </a:spcBef>
              <a:spcAft>
                <a:spcPts val="0"/>
              </a:spcAft>
              <a:buNone/>
            </a:pPr>
            <a:endParaRPr lang="en-US" sz="1400" b="0" i="0" u="none" strike="noStrike" dirty="0">
              <a:effectLst/>
            </a:endParaRPr>
          </a:p>
          <a:p>
            <a:pPr marL="0" indent="0" algn="l"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Requiring intermittent myeloid growth factors to maintain ANC greater than 1000/µl; or infections recurring, on average, at least once per 12-month period but less than once every three months per 12-month period</a:t>
            </a:r>
            <a:endParaRPr lang="en-US" sz="1400" b="0" i="0" u="none" strike="noStrike" dirty="0">
              <a:effectLst/>
            </a:endParaRPr>
          </a:p>
          <a:p>
            <a:pPr marL="0" indent="0" algn="r"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30</a:t>
            </a:r>
          </a:p>
          <a:p>
            <a:pPr marL="0" indent="0" algn="r"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 </a:t>
            </a:r>
            <a:endParaRPr lang="en-US" sz="1400" b="0" i="0" u="none" strike="noStrike" dirty="0">
              <a:effectLst/>
            </a:endParaRPr>
          </a:p>
          <a:p>
            <a:pPr marL="0" indent="0" algn="l"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Requiring continuous medication (e.g., antibiotics) for control; or requiring intermittent use of a myeloid growth factor to maintain ANC greater than or equal to 1500/µl</a:t>
            </a:r>
            <a:endParaRPr lang="en-US" sz="1400" b="0" i="0" u="none" strike="noStrike" dirty="0">
              <a:effectLst/>
            </a:endParaRPr>
          </a:p>
          <a:p>
            <a:pPr marL="0" indent="0" algn="r" rtl="0" eaLnBrk="1" fontAlgn="ctr" latinLnBrk="0" hangingPunct="1">
              <a:lnSpc>
                <a:spcPct val="100000"/>
              </a:lnSpc>
              <a:spcBef>
                <a:spcPts val="0"/>
              </a:spcBef>
              <a:spcAft>
                <a:spcPts val="0"/>
              </a:spcAft>
              <a:buNone/>
            </a:pPr>
            <a:r>
              <a:rPr lang="en-US" sz="1400" b="0" i="0" u="none" strike="noStrike" kern="1200" dirty="0">
                <a:solidFill>
                  <a:srgbClr val="000000"/>
                </a:solidFill>
                <a:effectLst/>
              </a:rPr>
              <a:t>10</a:t>
            </a:r>
            <a:endParaRPr lang="en-US" sz="1400" b="0" i="0" u="none" strike="noStrike" dirty="0">
              <a:effectLst/>
            </a:endParaRPr>
          </a:p>
          <a:p>
            <a:pPr marL="0" indent="0">
              <a:buNone/>
            </a:pPr>
            <a:endParaRPr lang="en-US" dirty="0"/>
          </a:p>
        </p:txBody>
      </p:sp>
      <p:sp>
        <p:nvSpPr>
          <p:cNvPr id="15" name="TextBox 14">
            <a:extLst>
              <a:ext uri="{FF2B5EF4-FFF2-40B4-BE49-F238E27FC236}">
                <a16:creationId xmlns:a16="http://schemas.microsoft.com/office/drawing/2014/main" id="{1CBBDC9D-58CE-4864-A46D-082352C60998}"/>
              </a:ext>
            </a:extLst>
          </p:cNvPr>
          <p:cNvSpPr txBox="1"/>
          <p:nvPr/>
        </p:nvSpPr>
        <p:spPr>
          <a:xfrm>
            <a:off x="505691" y="4800363"/>
            <a:ext cx="4066309" cy="1600438"/>
          </a:xfrm>
          <a:prstGeom prst="rect">
            <a:avLst/>
          </a:prstGeom>
          <a:noFill/>
        </p:spPr>
        <p:txBody>
          <a:bodyPr wrap="square" rtlCol="0">
            <a:spAutoFit/>
          </a:bodyPr>
          <a:lstStyle/>
          <a:p>
            <a:r>
              <a:rPr lang="en-US" sz="1400" b="1" dirty="0"/>
              <a:t>Note:</a:t>
            </a:r>
            <a:r>
              <a:rPr lang="en-US" sz="1400" dirty="0"/>
              <a:t> A 100 percent evaluation for bone marrow transplant shall be assigned as of the date of hospital admission and shall continue with a mandatory VA examination six months following hospital discharge. Any change in evaluation based upon that or any subsequent examination shall be subject to the provisions of </a:t>
            </a:r>
            <a:r>
              <a:rPr lang="en-US" sz="1400" dirty="0">
                <a:hlinkClick r:id="rId3"/>
              </a:rPr>
              <a:t>§ 3.105(e) of this chapter</a:t>
            </a:r>
            <a:endParaRPr lang="en-US" sz="1400" dirty="0"/>
          </a:p>
        </p:txBody>
      </p:sp>
    </p:spTree>
    <p:extLst>
      <p:ext uri="{BB962C8B-B14F-4D97-AF65-F5344CB8AC3E}">
        <p14:creationId xmlns:p14="http://schemas.microsoft.com/office/powerpoint/2010/main" val="129631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457197" y="836289"/>
            <a:ext cx="4831776" cy="2977175"/>
          </a:xfrm>
        </p:spPr>
        <p:txBody>
          <a:bodyPr vert="horz" lIns="91440" tIns="45720" rIns="91440" bIns="45720" rtlCol="0" anchor="t">
            <a:noAutofit/>
          </a:bodyPr>
          <a:lstStyle/>
          <a:p>
            <a:r>
              <a:rPr lang="en-US" sz="4800" dirty="0"/>
              <a:t>7703 Leukemia (except for chronic myelogenous leukemia):</a:t>
            </a:r>
          </a:p>
        </p:txBody>
      </p:sp>
      <p:sp>
        <p:nvSpPr>
          <p:cNvPr id="4" name="Content Placeholder 3">
            <a:extLst>
              <a:ext uri="{FF2B5EF4-FFF2-40B4-BE49-F238E27FC236}">
                <a16:creationId xmlns:a16="http://schemas.microsoft.com/office/drawing/2014/main" id="{955CA5FF-9D84-46D5-A861-E2F8CBFFABD8}"/>
              </a:ext>
            </a:extLst>
          </p:cNvPr>
          <p:cNvSpPr>
            <a:spLocks noGrp="1"/>
          </p:cNvSpPr>
          <p:nvPr>
            <p:ph idx="1"/>
          </p:nvPr>
        </p:nvSpPr>
        <p:spPr>
          <a:xfrm>
            <a:off x="5548744" y="486205"/>
            <a:ext cx="6186055" cy="3429000"/>
          </a:xfrm>
        </p:spPr>
        <p:txBody>
          <a:bodyPr>
            <a:normAutofit/>
          </a:bodyPr>
          <a:lstStyle/>
          <a:p>
            <a:pPr marL="0" indent="0">
              <a:buNone/>
            </a:pPr>
            <a:r>
              <a:rPr lang="en-US" sz="1400" dirty="0"/>
              <a:t>When there is active disease or during a treatment phase</a:t>
            </a:r>
          </a:p>
          <a:p>
            <a:pPr marL="0" indent="0" algn="r">
              <a:buNone/>
            </a:pPr>
            <a:r>
              <a:rPr lang="en-US" sz="1400" dirty="0"/>
              <a:t>100 </a:t>
            </a:r>
          </a:p>
          <a:p>
            <a:pPr marL="0" indent="0">
              <a:buNone/>
            </a:pPr>
            <a:r>
              <a:rPr lang="en-US" sz="1400" dirty="0"/>
              <a:t>Otherwise rate residuals under the appropriate diagnostic code(s) </a:t>
            </a:r>
          </a:p>
          <a:p>
            <a:pPr marL="0" indent="0">
              <a:buNone/>
            </a:pPr>
            <a:endParaRPr lang="en-US" sz="1400" dirty="0"/>
          </a:p>
          <a:p>
            <a:pPr marL="0" indent="0">
              <a:buNone/>
            </a:pPr>
            <a:r>
              <a:rPr lang="en-US" sz="1400" dirty="0"/>
              <a:t>Chronic lymphocytic leukemia or monoclonal B-cell lymphocytosis (MBL), asymptomatic, Rai Stage</a:t>
            </a:r>
          </a:p>
          <a:p>
            <a:pPr marL="0" indent="0" algn="r">
              <a:buNone/>
            </a:pPr>
            <a:r>
              <a:rPr lang="en-US" sz="1400" dirty="0"/>
              <a:t> 00</a:t>
            </a:r>
          </a:p>
          <a:p>
            <a:pPr marL="0" indent="0">
              <a:buNone/>
            </a:pPr>
            <a:r>
              <a:rPr lang="en-US" sz="1400" dirty="0"/>
              <a:t>Presumptive for both Agent Orange and Atomic Veterans (those exposed to ionizing radiation)</a:t>
            </a:r>
          </a:p>
        </p:txBody>
      </p:sp>
      <p:graphicFrame>
        <p:nvGraphicFramePr>
          <p:cNvPr id="3" name="Table 2">
            <a:extLst>
              <a:ext uri="{FF2B5EF4-FFF2-40B4-BE49-F238E27FC236}">
                <a16:creationId xmlns:a16="http://schemas.microsoft.com/office/drawing/2014/main" id="{721E1543-DAA8-4905-ACC4-9341F5F25193}"/>
              </a:ext>
            </a:extLst>
          </p:cNvPr>
          <p:cNvGraphicFramePr>
            <a:graphicFrameLocks noGrp="1"/>
          </p:cNvGraphicFramePr>
          <p:nvPr>
            <p:extLst>
              <p:ext uri="{D42A27DB-BD31-4B8C-83A1-F6EECF244321}">
                <p14:modId xmlns:p14="http://schemas.microsoft.com/office/powerpoint/2010/main" val="3718230029"/>
              </p:ext>
            </p:extLst>
          </p:nvPr>
        </p:nvGraphicFramePr>
        <p:xfrm>
          <a:off x="457197" y="3628594"/>
          <a:ext cx="11277601" cy="2725863"/>
        </p:xfrm>
        <a:graphic>
          <a:graphicData uri="http://schemas.openxmlformats.org/drawingml/2006/table">
            <a:tbl>
              <a:tblPr/>
              <a:tblGrid>
                <a:gridCol w="11277601">
                  <a:extLst>
                    <a:ext uri="{9D8B030D-6E8A-4147-A177-3AD203B41FA5}">
                      <a16:colId xmlns:a16="http://schemas.microsoft.com/office/drawing/2014/main" val="2422127315"/>
                    </a:ext>
                  </a:extLst>
                </a:gridCol>
              </a:tblGrid>
              <a:tr h="1512145">
                <a:tc>
                  <a:txBody>
                    <a:bodyPr/>
                    <a:lstStyle/>
                    <a:p>
                      <a:r>
                        <a:rPr lang="en-US" sz="1400" b="1" dirty="0"/>
                        <a:t>Note (1):</a:t>
                      </a:r>
                      <a:r>
                        <a:rPr lang="en-US" sz="1400" dirty="0"/>
                        <a:t> A 100 percent evaluation shall continue beyond the cessation of any surgical therapy, radiation therapy, antineoplastic chemotherapy, or other therapeutic procedures. Six months after discontinuance of such treatment, the appropriate disability rating shall be determined by mandatory VA examination. Any change in evaluation based upon that or any subsequent examination shall be subject to the provisions of </a:t>
                      </a:r>
                      <a:r>
                        <a:rPr lang="en-US" sz="1400" dirty="0">
                          <a:hlinkClick r:id="rId3"/>
                        </a:rPr>
                        <a:t>§ 3.105(e) of this chapter</a:t>
                      </a:r>
                      <a:r>
                        <a:rPr lang="en-US" sz="1400" dirty="0"/>
                        <a:t>. If there has been no recurrence, rate on residuals </a:t>
                      </a:r>
                    </a:p>
                  </a:txBody>
                  <a:tcPr anchor="ctr">
                    <a:lnL>
                      <a:noFill/>
                    </a:lnL>
                    <a:lnR>
                      <a:noFill/>
                    </a:lnR>
                    <a:lnT>
                      <a:noFill/>
                    </a:lnT>
                    <a:lnB>
                      <a:noFill/>
                    </a:lnB>
                  </a:tcPr>
                </a:tc>
                <a:extLst>
                  <a:ext uri="{0D108BD9-81ED-4DB2-BD59-A6C34878D82A}">
                    <a16:rowId xmlns:a16="http://schemas.microsoft.com/office/drawing/2014/main" val="2832337085"/>
                  </a:ext>
                </a:extLst>
              </a:tr>
              <a:tr h="606859">
                <a:tc>
                  <a:txBody>
                    <a:bodyPr/>
                    <a:lstStyle/>
                    <a:p>
                      <a:r>
                        <a:rPr lang="en-US" sz="1400" b="1" dirty="0"/>
                        <a:t>Note (2):</a:t>
                      </a:r>
                      <a:r>
                        <a:rPr lang="en-US" sz="1400" dirty="0"/>
                        <a:t> Evaluate symptomatic chronic lymphocytic leukemia that is at Rai Stage I, II, III, or IV the same as any other leukemia evaluated under this diagnostic code </a:t>
                      </a:r>
                    </a:p>
                  </a:txBody>
                  <a:tcPr anchor="ctr">
                    <a:lnL>
                      <a:noFill/>
                    </a:lnL>
                    <a:lnR>
                      <a:noFill/>
                    </a:lnR>
                    <a:lnT>
                      <a:noFill/>
                    </a:lnT>
                    <a:lnB>
                      <a:noFill/>
                    </a:lnB>
                  </a:tcPr>
                </a:tc>
                <a:extLst>
                  <a:ext uri="{0D108BD9-81ED-4DB2-BD59-A6C34878D82A}">
                    <a16:rowId xmlns:a16="http://schemas.microsoft.com/office/drawing/2014/main" val="480507156"/>
                  </a:ext>
                </a:extLst>
              </a:tr>
              <a:tr h="606859">
                <a:tc>
                  <a:txBody>
                    <a:bodyPr/>
                    <a:lstStyle/>
                    <a:p>
                      <a:r>
                        <a:rPr lang="en-US" sz="1400" b="1" dirty="0"/>
                        <a:t>Note (3):</a:t>
                      </a:r>
                      <a:r>
                        <a:rPr lang="en-US" sz="1400" dirty="0"/>
                        <a:t> Evaluate residuals of leukemia or leukemia therapy under the appropriate diagnostic code(s). Myeloproliferative Disorders: (Diagnostic Codes 7704, 7718, 7719)</a:t>
                      </a:r>
                    </a:p>
                  </a:txBody>
                  <a:tcPr anchor="ctr">
                    <a:lnL>
                      <a:noFill/>
                    </a:lnL>
                    <a:lnR>
                      <a:noFill/>
                    </a:lnR>
                    <a:lnT>
                      <a:noFill/>
                    </a:lnT>
                    <a:lnB>
                      <a:noFill/>
                    </a:lnB>
                  </a:tcPr>
                </a:tc>
                <a:extLst>
                  <a:ext uri="{0D108BD9-81ED-4DB2-BD59-A6C34878D82A}">
                    <a16:rowId xmlns:a16="http://schemas.microsoft.com/office/drawing/2014/main" val="3900166949"/>
                  </a:ext>
                </a:extLst>
              </a:tr>
            </a:tbl>
          </a:graphicData>
        </a:graphic>
      </p:graphicFrame>
    </p:spTree>
    <p:extLst>
      <p:ext uri="{BB962C8B-B14F-4D97-AF65-F5344CB8AC3E}">
        <p14:creationId xmlns:p14="http://schemas.microsoft.com/office/powerpoint/2010/main" val="92864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387269" y="457199"/>
            <a:ext cx="4572002" cy="2792305"/>
          </a:xfrm>
        </p:spPr>
        <p:txBody>
          <a:bodyPr vert="horz" lIns="91440" tIns="45720" rIns="91440" bIns="45720" rtlCol="0" anchor="t">
            <a:normAutofit/>
          </a:bodyPr>
          <a:lstStyle/>
          <a:p>
            <a:r>
              <a:rPr lang="en-US" sz="4800" dirty="0"/>
              <a:t>7704 Polycythemia vera:</a:t>
            </a:r>
          </a:p>
        </p:txBody>
      </p:sp>
      <p:sp>
        <p:nvSpPr>
          <p:cNvPr id="4" name="Content Placeholder 3">
            <a:extLst>
              <a:ext uri="{FF2B5EF4-FFF2-40B4-BE49-F238E27FC236}">
                <a16:creationId xmlns:a16="http://schemas.microsoft.com/office/drawing/2014/main" id="{955CA5FF-9D84-46D5-A861-E2F8CBFFABD8}"/>
              </a:ext>
            </a:extLst>
          </p:cNvPr>
          <p:cNvSpPr>
            <a:spLocks noGrp="1"/>
          </p:cNvSpPr>
          <p:nvPr>
            <p:ph idx="1"/>
          </p:nvPr>
        </p:nvSpPr>
        <p:spPr>
          <a:xfrm>
            <a:off x="4281055" y="486204"/>
            <a:ext cx="7453745" cy="4179313"/>
          </a:xfrm>
        </p:spPr>
        <p:txBody>
          <a:bodyPr>
            <a:noAutofit/>
          </a:bodyPr>
          <a:lstStyle/>
          <a:p>
            <a:pPr marL="0" indent="0">
              <a:lnSpc>
                <a:spcPct val="120000"/>
              </a:lnSpc>
              <a:buNone/>
            </a:pPr>
            <a:r>
              <a:rPr lang="en-US" sz="1400" dirty="0"/>
              <a:t>Requiring peripheral blood or bone marrow stem-cell transplant or chemotherapy (including </a:t>
            </a:r>
            <a:r>
              <a:rPr lang="en-US" sz="1400" dirty="0" err="1"/>
              <a:t>myelosuppressants</a:t>
            </a:r>
            <a:r>
              <a:rPr lang="en-US" sz="1400" dirty="0"/>
              <a:t>) for the purpose of ameliorating the symptom burden</a:t>
            </a:r>
          </a:p>
          <a:p>
            <a:pPr marL="0" indent="0" algn="r">
              <a:lnSpc>
                <a:spcPct val="120000"/>
              </a:lnSpc>
              <a:buNone/>
            </a:pPr>
            <a:r>
              <a:rPr lang="en-US" sz="1400" dirty="0"/>
              <a:t>100 </a:t>
            </a:r>
          </a:p>
          <a:p>
            <a:pPr marL="0" indent="0">
              <a:lnSpc>
                <a:spcPct val="120000"/>
              </a:lnSpc>
              <a:buNone/>
            </a:pPr>
            <a:r>
              <a:rPr lang="en-US" sz="1400" dirty="0"/>
              <a:t>Requiring phlebotomy 6 or more times per 12-month period or molecularly targeted therapy for the purpose of controlling RBC count</a:t>
            </a:r>
          </a:p>
          <a:p>
            <a:pPr marL="0" indent="0" algn="r">
              <a:lnSpc>
                <a:spcPct val="120000"/>
              </a:lnSpc>
              <a:buNone/>
            </a:pPr>
            <a:r>
              <a:rPr lang="en-US" sz="1400" dirty="0"/>
              <a:t>60 </a:t>
            </a:r>
          </a:p>
          <a:p>
            <a:pPr marL="0" indent="0">
              <a:lnSpc>
                <a:spcPct val="120000"/>
              </a:lnSpc>
              <a:buNone/>
            </a:pPr>
            <a:r>
              <a:rPr lang="en-US" sz="1400" dirty="0"/>
              <a:t>Requiring phlebotomy 4-5 times per 12-month period, or if requiring continuous biologic therapy or myelosuppressive agents, to include interferon, to maintain platelets &lt;200,000 or white blood cells (WBC) &lt;12,000</a:t>
            </a:r>
          </a:p>
          <a:p>
            <a:pPr marL="0" indent="0" algn="r">
              <a:lnSpc>
                <a:spcPct val="120000"/>
              </a:lnSpc>
              <a:buNone/>
            </a:pPr>
            <a:r>
              <a:rPr lang="en-US" sz="1400" dirty="0"/>
              <a:t>30</a:t>
            </a:r>
          </a:p>
          <a:p>
            <a:pPr marL="0" indent="0">
              <a:lnSpc>
                <a:spcPct val="120000"/>
              </a:lnSpc>
              <a:buNone/>
            </a:pPr>
            <a:r>
              <a:rPr lang="en-US" sz="1400" dirty="0"/>
              <a:t> Requiring phlebotomy 3 or fewer times per 12-month period or if requiring biologic therapy or interferon on an intermittent basis as needed to maintain all blood values at reference range levels</a:t>
            </a:r>
          </a:p>
          <a:p>
            <a:pPr marL="0" indent="0" algn="r">
              <a:lnSpc>
                <a:spcPct val="120000"/>
              </a:lnSpc>
              <a:buNone/>
            </a:pPr>
            <a:r>
              <a:rPr lang="en-US" sz="1400" dirty="0"/>
              <a:t>10</a:t>
            </a:r>
          </a:p>
        </p:txBody>
      </p:sp>
      <p:graphicFrame>
        <p:nvGraphicFramePr>
          <p:cNvPr id="3" name="Table 2">
            <a:extLst>
              <a:ext uri="{FF2B5EF4-FFF2-40B4-BE49-F238E27FC236}">
                <a16:creationId xmlns:a16="http://schemas.microsoft.com/office/drawing/2014/main" id="{721E1543-DAA8-4905-ACC4-9341F5F25193}"/>
              </a:ext>
            </a:extLst>
          </p:cNvPr>
          <p:cNvGraphicFramePr>
            <a:graphicFrameLocks noGrp="1"/>
          </p:cNvGraphicFramePr>
          <p:nvPr>
            <p:extLst>
              <p:ext uri="{D42A27DB-BD31-4B8C-83A1-F6EECF244321}">
                <p14:modId xmlns:p14="http://schemas.microsoft.com/office/powerpoint/2010/main" val="2772038291"/>
              </p:ext>
            </p:extLst>
          </p:nvPr>
        </p:nvGraphicFramePr>
        <p:xfrm>
          <a:off x="457197" y="4426755"/>
          <a:ext cx="11277600" cy="1974046"/>
        </p:xfrm>
        <a:graphic>
          <a:graphicData uri="http://schemas.openxmlformats.org/drawingml/2006/table">
            <a:tbl>
              <a:tblPr/>
              <a:tblGrid>
                <a:gridCol w="11277600">
                  <a:extLst>
                    <a:ext uri="{9D8B030D-6E8A-4147-A177-3AD203B41FA5}">
                      <a16:colId xmlns:a16="http://schemas.microsoft.com/office/drawing/2014/main" val="2422127315"/>
                    </a:ext>
                  </a:extLst>
                </a:gridCol>
              </a:tblGrid>
              <a:tr h="1974046">
                <a:tc>
                  <a:txBody>
                    <a:bodyPr/>
                    <a:lstStyle/>
                    <a:p>
                      <a:r>
                        <a:rPr lang="en-US" sz="1400" b="1" dirty="0"/>
                        <a:t>Note (1)</a:t>
                      </a:r>
                      <a:r>
                        <a:rPr lang="en-US" sz="1400" dirty="0"/>
                        <a:t>: Rate complications such as hypertension, gout, stroke, or thrombotic disease separately </a:t>
                      </a:r>
                    </a:p>
                    <a:p>
                      <a:endParaRPr lang="en-US" sz="1400" dirty="0"/>
                    </a:p>
                    <a:p>
                      <a:r>
                        <a:rPr lang="en-US" sz="1400" b="1" dirty="0"/>
                        <a:t>Note (2)</a:t>
                      </a:r>
                      <a:r>
                        <a:rPr lang="en-US" sz="1400" dirty="0"/>
                        <a:t>: If the condition undergoes leukemic transformation, evaluate as leukemia under diagnostic code 7703 </a:t>
                      </a:r>
                    </a:p>
                    <a:p>
                      <a:endParaRPr lang="en-US" sz="1400" dirty="0"/>
                    </a:p>
                    <a:p>
                      <a:r>
                        <a:rPr lang="en-US" sz="1400" b="1" dirty="0"/>
                        <a:t>Note (3)</a:t>
                      </a:r>
                      <a:r>
                        <a:rPr lang="en-US" sz="1400" dirty="0"/>
                        <a:t>: A 100 percent evaluation shall be assigned as of the date of hospital admission for peripheral blood or bone marrow stem cell transplant; or during the period of treatment with chemotherapy (including </a:t>
                      </a:r>
                      <a:r>
                        <a:rPr lang="en-US" sz="1400" dirty="0" err="1"/>
                        <a:t>myelosuppressants</a:t>
                      </a:r>
                      <a:r>
                        <a:rPr lang="en-US" sz="1400" dirty="0"/>
                        <a:t>). Six months following hospital discharge or, in the case of chemotherapy treatment, six months after completion of treatment, the appropriate disability rating shall be determined by mandatory VA examination. Any reduction in evaluation based upon that or any subsequent examination shall be subject to the provisions of </a:t>
                      </a:r>
                      <a:r>
                        <a:rPr lang="en-US" sz="1400" dirty="0">
                          <a:hlinkClick r:id="rId3"/>
                        </a:rPr>
                        <a:t>§ 3.105(e) of this chapter</a:t>
                      </a:r>
                      <a:endParaRPr lang="en-US" sz="1400" dirty="0"/>
                    </a:p>
                  </a:txBody>
                  <a:tcPr anchor="ctr">
                    <a:lnL>
                      <a:noFill/>
                    </a:lnL>
                    <a:lnR>
                      <a:noFill/>
                    </a:lnR>
                    <a:lnT>
                      <a:noFill/>
                    </a:lnT>
                    <a:lnB>
                      <a:noFill/>
                    </a:lnB>
                  </a:tcPr>
                </a:tc>
                <a:extLst>
                  <a:ext uri="{0D108BD9-81ED-4DB2-BD59-A6C34878D82A}">
                    <a16:rowId xmlns:a16="http://schemas.microsoft.com/office/drawing/2014/main" val="2832337085"/>
                  </a:ext>
                </a:extLst>
              </a:tr>
            </a:tbl>
          </a:graphicData>
        </a:graphic>
      </p:graphicFrame>
    </p:spTree>
    <p:extLst>
      <p:ext uri="{BB962C8B-B14F-4D97-AF65-F5344CB8AC3E}">
        <p14:creationId xmlns:p14="http://schemas.microsoft.com/office/powerpoint/2010/main" val="386688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457196" y="836290"/>
            <a:ext cx="4914904" cy="1518756"/>
          </a:xfrm>
        </p:spPr>
        <p:txBody>
          <a:bodyPr vert="horz" lIns="91440" tIns="45720" rIns="91440" bIns="45720" rtlCol="0" anchor="t">
            <a:normAutofit/>
          </a:bodyPr>
          <a:lstStyle/>
          <a:p>
            <a:r>
              <a:rPr lang="en-US" sz="4800" dirty="0"/>
              <a:t>7705 Immune thrombocytopenia:</a:t>
            </a:r>
          </a:p>
        </p:txBody>
      </p:sp>
      <p:sp>
        <p:nvSpPr>
          <p:cNvPr id="4" name="Content Placeholder 3">
            <a:extLst>
              <a:ext uri="{FF2B5EF4-FFF2-40B4-BE49-F238E27FC236}">
                <a16:creationId xmlns:a16="http://schemas.microsoft.com/office/drawing/2014/main" id="{955CA5FF-9D84-46D5-A861-E2F8CBFFABD8}"/>
              </a:ext>
            </a:extLst>
          </p:cNvPr>
          <p:cNvSpPr>
            <a:spLocks noGrp="1"/>
          </p:cNvSpPr>
          <p:nvPr>
            <p:ph idx="1"/>
          </p:nvPr>
        </p:nvSpPr>
        <p:spPr>
          <a:xfrm>
            <a:off x="5299362" y="486204"/>
            <a:ext cx="6435437" cy="5914597"/>
          </a:xfrm>
        </p:spPr>
        <p:txBody>
          <a:bodyPr>
            <a:noAutofit/>
          </a:bodyPr>
          <a:lstStyle/>
          <a:p>
            <a:pPr marL="0" indent="0">
              <a:lnSpc>
                <a:spcPct val="120000"/>
              </a:lnSpc>
              <a:buNone/>
            </a:pPr>
            <a:r>
              <a:rPr lang="en-US" sz="1400" dirty="0"/>
              <a:t>Requiring chemotherapy for chronic refractory thrombocytopenia; or a platelet count 30,000 or below despite treatment</a:t>
            </a:r>
          </a:p>
          <a:p>
            <a:pPr marL="0" indent="0" algn="r">
              <a:lnSpc>
                <a:spcPct val="120000"/>
              </a:lnSpc>
              <a:buNone/>
            </a:pPr>
            <a:r>
              <a:rPr lang="en-US" sz="1400" dirty="0"/>
              <a:t>100 </a:t>
            </a:r>
          </a:p>
          <a:p>
            <a:pPr marL="0" indent="0">
              <a:lnSpc>
                <a:spcPct val="120000"/>
              </a:lnSpc>
              <a:buNone/>
            </a:pPr>
            <a:r>
              <a:rPr lang="en-US" sz="1400" dirty="0"/>
              <a:t>Requiring immunosuppressive therapy; or for a platelet count higher than 30,000 but not higher than 50,000, with history of hospitalization because of severe bleeding requiring intravenous immune globulin, high-dose parenteral corticosteroids, and platelet transfusions</a:t>
            </a:r>
          </a:p>
          <a:p>
            <a:pPr marL="0" indent="0" algn="r">
              <a:lnSpc>
                <a:spcPct val="120000"/>
              </a:lnSpc>
              <a:buNone/>
            </a:pPr>
            <a:r>
              <a:rPr lang="en-US" sz="1400" dirty="0"/>
              <a:t>70 </a:t>
            </a:r>
          </a:p>
          <a:p>
            <a:pPr marL="0" indent="0">
              <a:lnSpc>
                <a:spcPct val="120000"/>
              </a:lnSpc>
              <a:buNone/>
            </a:pPr>
            <a:r>
              <a:rPr lang="en-US" sz="1400" dirty="0"/>
              <a:t>Platelet count higher than 30,000 but not higher than 50,000, with either immune thrombocytopenia or mild mucous membrane bleeding which requires oral corticosteroid therapy or intravenous immune globulin</a:t>
            </a:r>
          </a:p>
          <a:p>
            <a:pPr marL="0" indent="0" algn="r">
              <a:lnSpc>
                <a:spcPct val="120000"/>
              </a:lnSpc>
              <a:buNone/>
            </a:pPr>
            <a:r>
              <a:rPr lang="en-US" sz="1400" dirty="0"/>
              <a:t>30 </a:t>
            </a:r>
          </a:p>
          <a:p>
            <a:pPr marL="0" indent="0">
              <a:lnSpc>
                <a:spcPct val="120000"/>
              </a:lnSpc>
              <a:buNone/>
            </a:pPr>
            <a:r>
              <a:rPr lang="en-US" sz="1400" dirty="0"/>
              <a:t>Platelet count higher than 30,000 but not higher than 50,000, not requiring treatment</a:t>
            </a:r>
          </a:p>
          <a:p>
            <a:pPr marL="0" indent="0" algn="r">
              <a:lnSpc>
                <a:spcPct val="120000"/>
              </a:lnSpc>
              <a:buNone/>
            </a:pPr>
            <a:r>
              <a:rPr lang="en-US" sz="1400" dirty="0"/>
              <a:t>10 </a:t>
            </a:r>
          </a:p>
          <a:p>
            <a:pPr marL="0" indent="0">
              <a:lnSpc>
                <a:spcPct val="120000"/>
              </a:lnSpc>
              <a:buNone/>
            </a:pPr>
            <a:r>
              <a:rPr lang="en-US" sz="1400" dirty="0"/>
              <a:t>Platelet count above 50,000 and asymptomatic; or for immune thrombocytopenia in remission</a:t>
            </a:r>
          </a:p>
          <a:p>
            <a:pPr marL="0" indent="0" algn="r">
              <a:lnSpc>
                <a:spcPct val="120000"/>
              </a:lnSpc>
              <a:buNone/>
            </a:pPr>
            <a:r>
              <a:rPr lang="en-US" sz="1400" dirty="0"/>
              <a:t>0</a:t>
            </a:r>
          </a:p>
        </p:txBody>
      </p:sp>
      <p:graphicFrame>
        <p:nvGraphicFramePr>
          <p:cNvPr id="3" name="Table 2">
            <a:extLst>
              <a:ext uri="{FF2B5EF4-FFF2-40B4-BE49-F238E27FC236}">
                <a16:creationId xmlns:a16="http://schemas.microsoft.com/office/drawing/2014/main" id="{721E1543-DAA8-4905-ACC4-9341F5F25193}"/>
              </a:ext>
            </a:extLst>
          </p:cNvPr>
          <p:cNvGraphicFramePr>
            <a:graphicFrameLocks noGrp="1"/>
          </p:cNvGraphicFramePr>
          <p:nvPr>
            <p:extLst>
              <p:ext uri="{D42A27DB-BD31-4B8C-83A1-F6EECF244321}">
                <p14:modId xmlns:p14="http://schemas.microsoft.com/office/powerpoint/2010/main" val="984876540"/>
              </p:ext>
            </p:extLst>
          </p:nvPr>
        </p:nvGraphicFramePr>
        <p:xfrm>
          <a:off x="457194" y="1914860"/>
          <a:ext cx="4665520" cy="4373895"/>
        </p:xfrm>
        <a:graphic>
          <a:graphicData uri="http://schemas.openxmlformats.org/drawingml/2006/table">
            <a:tbl>
              <a:tblPr/>
              <a:tblGrid>
                <a:gridCol w="4665520">
                  <a:extLst>
                    <a:ext uri="{9D8B030D-6E8A-4147-A177-3AD203B41FA5}">
                      <a16:colId xmlns:a16="http://schemas.microsoft.com/office/drawing/2014/main" val="2422127315"/>
                    </a:ext>
                  </a:extLst>
                </a:gridCol>
              </a:tblGrid>
              <a:tr h="1813575">
                <a:tc>
                  <a:txBody>
                    <a:bodyPr/>
                    <a:lstStyle/>
                    <a:p>
                      <a:r>
                        <a:rPr lang="en-US" b="1" dirty="0"/>
                        <a:t>Note (1):</a:t>
                      </a:r>
                      <a:r>
                        <a:rPr lang="en-US" dirty="0"/>
                        <a:t> Separately evaluate splenectomy under diagnostic code 7706 and combine with an evaluation under this diagnostic code </a:t>
                      </a:r>
                    </a:p>
                  </a:txBody>
                  <a:tcPr anchor="ctr">
                    <a:lnL>
                      <a:noFill/>
                    </a:lnL>
                    <a:lnR>
                      <a:noFill/>
                    </a:lnR>
                    <a:lnT>
                      <a:noFill/>
                    </a:lnT>
                    <a:lnB>
                      <a:noFill/>
                    </a:lnB>
                  </a:tcPr>
                </a:tc>
                <a:extLst>
                  <a:ext uri="{0D108BD9-81ED-4DB2-BD59-A6C34878D82A}">
                    <a16:rowId xmlns:a16="http://schemas.microsoft.com/office/drawing/2014/main" val="2832337085"/>
                  </a:ext>
                </a:extLst>
              </a:tr>
              <a:tr h="2295408">
                <a:tc>
                  <a:txBody>
                    <a:bodyPr/>
                    <a:lstStyle/>
                    <a:p>
                      <a:r>
                        <a:rPr lang="en-US" b="1" dirty="0"/>
                        <a:t>Note (2):</a:t>
                      </a:r>
                      <a:r>
                        <a:rPr lang="en-US" dirty="0"/>
                        <a:t> A 100 percent evaluation shall continue beyond the cessation of chemotherapy. Six months after discontinuance of such treatment, the appropriate disability rating shall be determined by mandatory VA examination. Any reduction in evaluation based upon that or any subsequent examination shall be subject to the provisions of </a:t>
                      </a:r>
                      <a:r>
                        <a:rPr lang="en-US" dirty="0">
                          <a:hlinkClick r:id="rId3"/>
                        </a:rPr>
                        <a:t>§ 3.105(e) of this chapter</a:t>
                      </a:r>
                      <a:endParaRPr lang="en-US" dirty="0"/>
                    </a:p>
                  </a:txBody>
                  <a:tcPr anchor="ctr">
                    <a:lnL>
                      <a:noFill/>
                    </a:lnL>
                    <a:lnR>
                      <a:noFill/>
                    </a:lnR>
                    <a:lnT>
                      <a:noFill/>
                    </a:lnT>
                    <a:lnB>
                      <a:noFill/>
                    </a:lnB>
                  </a:tcPr>
                </a:tc>
                <a:extLst>
                  <a:ext uri="{0D108BD9-81ED-4DB2-BD59-A6C34878D82A}">
                    <a16:rowId xmlns:a16="http://schemas.microsoft.com/office/drawing/2014/main" val="922915582"/>
                  </a:ext>
                </a:extLst>
              </a:tr>
            </a:tbl>
          </a:graphicData>
        </a:graphic>
      </p:graphicFrame>
    </p:spTree>
    <p:extLst>
      <p:ext uri="{BB962C8B-B14F-4D97-AF65-F5344CB8AC3E}">
        <p14:creationId xmlns:p14="http://schemas.microsoft.com/office/powerpoint/2010/main" val="208425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457196" y="836290"/>
            <a:ext cx="4841880" cy="1518756"/>
          </a:xfrm>
        </p:spPr>
        <p:txBody>
          <a:bodyPr vert="horz" lIns="91440" tIns="45720" rIns="91440" bIns="45720" rtlCol="0" anchor="t">
            <a:normAutofit/>
          </a:bodyPr>
          <a:lstStyle/>
          <a:p>
            <a:r>
              <a:rPr lang="en-US" sz="4800" dirty="0"/>
              <a:t>7706 Splenectomy</a:t>
            </a:r>
          </a:p>
        </p:txBody>
      </p:sp>
      <p:graphicFrame>
        <p:nvGraphicFramePr>
          <p:cNvPr id="5" name="Content Placeholder 4">
            <a:extLst>
              <a:ext uri="{FF2B5EF4-FFF2-40B4-BE49-F238E27FC236}">
                <a16:creationId xmlns:a16="http://schemas.microsoft.com/office/drawing/2014/main" id="{500EFA2E-50A2-4DF5-83F5-658F75D981AB}"/>
              </a:ext>
            </a:extLst>
          </p:cNvPr>
          <p:cNvGraphicFramePr>
            <a:graphicFrameLocks noGrp="1"/>
          </p:cNvGraphicFramePr>
          <p:nvPr>
            <p:ph idx="1"/>
            <p:extLst>
              <p:ext uri="{D42A27DB-BD31-4B8C-83A1-F6EECF244321}">
                <p14:modId xmlns:p14="http://schemas.microsoft.com/office/powerpoint/2010/main" val="293509468"/>
              </p:ext>
            </p:extLst>
          </p:nvPr>
        </p:nvGraphicFramePr>
        <p:xfrm>
          <a:off x="5299076" y="792505"/>
          <a:ext cx="6435724" cy="2321970"/>
        </p:xfrm>
        <a:graphic>
          <a:graphicData uri="http://schemas.openxmlformats.org/drawingml/2006/table">
            <a:tbl>
              <a:tblPr/>
              <a:tblGrid>
                <a:gridCol w="3217862">
                  <a:extLst>
                    <a:ext uri="{9D8B030D-6E8A-4147-A177-3AD203B41FA5}">
                      <a16:colId xmlns:a16="http://schemas.microsoft.com/office/drawing/2014/main" val="1595226676"/>
                    </a:ext>
                  </a:extLst>
                </a:gridCol>
                <a:gridCol w="3217862">
                  <a:extLst>
                    <a:ext uri="{9D8B030D-6E8A-4147-A177-3AD203B41FA5}">
                      <a16:colId xmlns:a16="http://schemas.microsoft.com/office/drawing/2014/main" val="3499292300"/>
                    </a:ext>
                  </a:extLst>
                </a:gridCol>
              </a:tblGrid>
              <a:tr h="473220">
                <a:tc>
                  <a:txBody>
                    <a:bodyPr/>
                    <a:lstStyle/>
                    <a:p>
                      <a:endParaRPr lang="en-US" sz="1400" dirty="0"/>
                    </a:p>
                    <a:p>
                      <a:endParaRPr lang="en-US" sz="1400" dirty="0"/>
                    </a:p>
                  </a:txBody>
                  <a:tcPr marL="55963" marR="55963" marT="27981" marB="27981" anchor="ctr">
                    <a:lnL>
                      <a:noFill/>
                    </a:lnL>
                    <a:lnR>
                      <a:noFill/>
                    </a:lnR>
                    <a:lnT>
                      <a:noFill/>
                    </a:lnT>
                    <a:lnB>
                      <a:noFill/>
                    </a:lnB>
                  </a:tcPr>
                </a:tc>
                <a:tc>
                  <a:txBody>
                    <a:bodyPr/>
                    <a:lstStyle/>
                    <a:p>
                      <a:pPr algn="r"/>
                      <a:r>
                        <a:rPr lang="en-US" sz="1400" dirty="0"/>
                        <a:t>20 </a:t>
                      </a:r>
                    </a:p>
                  </a:txBody>
                  <a:tcPr marL="55963" marR="55963" marT="27981" marB="27981" anchor="ctr">
                    <a:lnL>
                      <a:noFill/>
                    </a:lnL>
                    <a:lnR>
                      <a:noFill/>
                    </a:lnR>
                    <a:lnT>
                      <a:noFill/>
                    </a:lnT>
                    <a:lnB>
                      <a:noFill/>
                    </a:lnB>
                  </a:tcPr>
                </a:tc>
                <a:extLst>
                  <a:ext uri="{0D108BD9-81ED-4DB2-BD59-A6C34878D82A}">
                    <a16:rowId xmlns:a16="http://schemas.microsoft.com/office/drawing/2014/main" val="3305414604"/>
                  </a:ext>
                </a:extLst>
              </a:tr>
              <a:tr h="682396">
                <a:tc gridSpan="2">
                  <a:txBody>
                    <a:bodyPr/>
                    <a:lstStyle/>
                    <a:p>
                      <a:endParaRPr lang="en-US" sz="1400" b="1" dirty="0"/>
                    </a:p>
                    <a:p>
                      <a:r>
                        <a:rPr lang="en-US" sz="1400" b="1" dirty="0"/>
                        <a:t>Note:</a:t>
                      </a:r>
                      <a:r>
                        <a:rPr lang="en-US" sz="1400" dirty="0"/>
                        <a:t> Separately rate complications such as systemic infections with encapsulated bacteria </a:t>
                      </a:r>
                    </a:p>
                  </a:txBody>
                  <a:tcPr marL="55963" marR="55963" marT="27981" marB="27981"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14566107"/>
                  </a:ext>
                </a:extLst>
              </a:tr>
              <a:tr h="682396">
                <a:tc gridSpan="2">
                  <a:txBody>
                    <a:bodyPr/>
                    <a:lstStyle/>
                    <a:p>
                      <a:endParaRPr lang="en-US" sz="1400" b="1" dirty="0"/>
                    </a:p>
                    <a:p>
                      <a:r>
                        <a:rPr lang="en-US" sz="1400" b="1" dirty="0"/>
                        <a:t>Note:</a:t>
                      </a:r>
                      <a:r>
                        <a:rPr lang="en-US" sz="1400" dirty="0"/>
                        <a:t> Separately rate complications such as systemic infections with encapsulated bacteria </a:t>
                      </a:r>
                    </a:p>
                  </a:txBody>
                  <a:tcPr marL="55963" marR="55963" marT="27981" marB="27981"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857233754"/>
                  </a:ext>
                </a:extLst>
              </a:tr>
              <a:tr h="219463">
                <a:tc>
                  <a:txBody>
                    <a:bodyPr/>
                    <a:lstStyle/>
                    <a:p>
                      <a:endParaRPr lang="en-US" sz="1100"/>
                    </a:p>
                  </a:txBody>
                  <a:tcPr marL="55963" marR="55963" marT="27981" marB="27981" anchor="ctr">
                    <a:lnL>
                      <a:noFill/>
                    </a:lnL>
                    <a:lnR>
                      <a:noFill/>
                    </a:lnR>
                    <a:lnT>
                      <a:noFill/>
                    </a:lnT>
                    <a:lnB>
                      <a:noFill/>
                    </a:lnB>
                  </a:tcPr>
                </a:tc>
                <a:tc>
                  <a:txBody>
                    <a:bodyPr/>
                    <a:lstStyle/>
                    <a:p>
                      <a:endParaRPr lang="en-US" sz="1100"/>
                    </a:p>
                  </a:txBody>
                  <a:tcPr marL="55963" marR="55963" marT="27981" marB="27981" anchor="ctr">
                    <a:lnL>
                      <a:noFill/>
                    </a:lnL>
                    <a:lnR>
                      <a:noFill/>
                    </a:lnR>
                    <a:lnT>
                      <a:noFill/>
                    </a:lnT>
                    <a:lnB>
                      <a:noFill/>
                    </a:lnB>
                  </a:tcPr>
                </a:tc>
                <a:extLst>
                  <a:ext uri="{0D108BD9-81ED-4DB2-BD59-A6C34878D82A}">
                    <a16:rowId xmlns:a16="http://schemas.microsoft.com/office/drawing/2014/main" val="350911110"/>
                  </a:ext>
                </a:extLst>
              </a:tr>
              <a:tr h="219463">
                <a:tc>
                  <a:txBody>
                    <a:bodyPr/>
                    <a:lstStyle/>
                    <a:p>
                      <a:endParaRPr lang="en-US" sz="1100" dirty="0"/>
                    </a:p>
                  </a:txBody>
                  <a:tcPr marL="55963" marR="55963" marT="27981" marB="27981" anchor="ctr">
                    <a:lnL>
                      <a:noFill/>
                    </a:lnL>
                    <a:lnR>
                      <a:noFill/>
                    </a:lnR>
                    <a:lnT>
                      <a:noFill/>
                    </a:lnT>
                    <a:lnB>
                      <a:noFill/>
                    </a:lnB>
                  </a:tcPr>
                </a:tc>
                <a:tc>
                  <a:txBody>
                    <a:bodyPr/>
                    <a:lstStyle/>
                    <a:p>
                      <a:endParaRPr lang="en-US" sz="1100" dirty="0"/>
                    </a:p>
                  </a:txBody>
                  <a:tcPr marL="55963" marR="55963" marT="27981" marB="27981" anchor="ctr">
                    <a:lnL>
                      <a:noFill/>
                    </a:lnL>
                    <a:lnR>
                      <a:noFill/>
                    </a:lnR>
                    <a:lnT>
                      <a:noFill/>
                    </a:lnT>
                    <a:lnB>
                      <a:noFill/>
                    </a:lnB>
                  </a:tcPr>
                </a:tc>
                <a:extLst>
                  <a:ext uri="{0D108BD9-81ED-4DB2-BD59-A6C34878D82A}">
                    <a16:rowId xmlns:a16="http://schemas.microsoft.com/office/drawing/2014/main" val="3863072826"/>
                  </a:ext>
                </a:extLst>
              </a:tr>
            </a:tbl>
          </a:graphicData>
        </a:graphic>
      </p:graphicFrame>
      <p:graphicFrame>
        <p:nvGraphicFramePr>
          <p:cNvPr id="3" name="Table 2">
            <a:extLst>
              <a:ext uri="{FF2B5EF4-FFF2-40B4-BE49-F238E27FC236}">
                <a16:creationId xmlns:a16="http://schemas.microsoft.com/office/drawing/2014/main" id="{721E1543-DAA8-4905-ACC4-9341F5F25193}"/>
              </a:ext>
            </a:extLst>
          </p:cNvPr>
          <p:cNvGraphicFramePr>
            <a:graphicFrameLocks noGrp="1"/>
          </p:cNvGraphicFramePr>
          <p:nvPr>
            <p:extLst>
              <p:ext uri="{D42A27DB-BD31-4B8C-83A1-F6EECF244321}">
                <p14:modId xmlns:p14="http://schemas.microsoft.com/office/powerpoint/2010/main" val="3979092373"/>
              </p:ext>
            </p:extLst>
          </p:nvPr>
        </p:nvGraphicFramePr>
        <p:xfrm>
          <a:off x="457196" y="3838180"/>
          <a:ext cx="4665519" cy="2495083"/>
        </p:xfrm>
        <a:graphic>
          <a:graphicData uri="http://schemas.openxmlformats.org/drawingml/2006/table">
            <a:tbl>
              <a:tblPr/>
              <a:tblGrid>
                <a:gridCol w="4665519">
                  <a:extLst>
                    <a:ext uri="{9D8B030D-6E8A-4147-A177-3AD203B41FA5}">
                      <a16:colId xmlns:a16="http://schemas.microsoft.com/office/drawing/2014/main" val="2422127315"/>
                    </a:ext>
                  </a:extLst>
                </a:gridCol>
              </a:tblGrid>
              <a:tr h="976081">
                <a:tc>
                  <a:txBody>
                    <a:bodyPr/>
                    <a:lstStyle/>
                    <a:p>
                      <a:r>
                        <a:rPr lang="en-US" sz="4800" dirty="0">
                          <a:latin typeface="+mj-lt"/>
                        </a:rPr>
                        <a:t>7707 Spleen, injury of, healed. </a:t>
                      </a:r>
                    </a:p>
                  </a:txBody>
                  <a:tcPr marL="55963" marR="55963" marT="27981" marB="27981" anchor="ctr">
                    <a:lnL>
                      <a:noFill/>
                    </a:lnL>
                    <a:lnR>
                      <a:noFill/>
                    </a:lnR>
                    <a:lnT>
                      <a:noFill/>
                    </a:lnT>
                    <a:lnB>
                      <a:noFill/>
                    </a:lnB>
                  </a:tcPr>
                </a:tc>
                <a:extLst>
                  <a:ext uri="{0D108BD9-81ED-4DB2-BD59-A6C34878D82A}">
                    <a16:rowId xmlns:a16="http://schemas.microsoft.com/office/drawing/2014/main" val="2832337085"/>
                  </a:ext>
                </a:extLst>
              </a:tr>
              <a:tr h="976081">
                <a:tc>
                  <a:txBody>
                    <a:bodyPr/>
                    <a:lstStyle/>
                    <a:p>
                      <a:endParaRPr lang="en-US" sz="1100" dirty="0"/>
                    </a:p>
                  </a:txBody>
                  <a:tcPr marL="55963" marR="55963" marT="27981" marB="27981" anchor="ctr">
                    <a:lnL>
                      <a:noFill/>
                    </a:lnL>
                    <a:lnR>
                      <a:noFill/>
                    </a:lnR>
                    <a:lnT>
                      <a:noFill/>
                    </a:lnT>
                    <a:lnB>
                      <a:noFill/>
                    </a:lnB>
                  </a:tcPr>
                </a:tc>
                <a:extLst>
                  <a:ext uri="{0D108BD9-81ED-4DB2-BD59-A6C34878D82A}">
                    <a16:rowId xmlns:a16="http://schemas.microsoft.com/office/drawing/2014/main" val="917417084"/>
                  </a:ext>
                </a:extLst>
              </a:tr>
            </a:tbl>
          </a:graphicData>
        </a:graphic>
      </p:graphicFrame>
      <p:sp>
        <p:nvSpPr>
          <p:cNvPr id="6" name="TextBox 5">
            <a:extLst>
              <a:ext uri="{FF2B5EF4-FFF2-40B4-BE49-F238E27FC236}">
                <a16:creationId xmlns:a16="http://schemas.microsoft.com/office/drawing/2014/main" id="{842A9ED4-44AA-4EB4-923C-DE341366D740}"/>
              </a:ext>
            </a:extLst>
          </p:cNvPr>
          <p:cNvSpPr txBox="1"/>
          <p:nvPr/>
        </p:nvSpPr>
        <p:spPr>
          <a:xfrm>
            <a:off x="5299076" y="4188429"/>
            <a:ext cx="59542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Rate for any residuals. </a:t>
            </a:r>
          </a:p>
        </p:txBody>
      </p:sp>
    </p:spTree>
    <p:extLst>
      <p:ext uri="{BB962C8B-B14F-4D97-AF65-F5344CB8AC3E}">
        <p14:creationId xmlns:p14="http://schemas.microsoft.com/office/powerpoint/2010/main" val="324682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3" name="Rectangle 12">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18A4224-9D71-4FB3-ADF7-DAC400FF5442}"/>
              </a:ext>
            </a:extLst>
          </p:cNvPr>
          <p:cNvSpPr>
            <a:spLocks noGrp="1"/>
          </p:cNvSpPr>
          <p:nvPr>
            <p:ph type="title"/>
          </p:nvPr>
        </p:nvSpPr>
        <p:spPr>
          <a:xfrm>
            <a:off x="457196" y="475079"/>
            <a:ext cx="4841880" cy="1518756"/>
          </a:xfrm>
        </p:spPr>
        <p:txBody>
          <a:bodyPr vert="horz" lIns="91440" tIns="45720" rIns="91440" bIns="45720" rtlCol="0" anchor="t">
            <a:normAutofit/>
          </a:bodyPr>
          <a:lstStyle/>
          <a:p>
            <a:r>
              <a:rPr lang="en-US" sz="4800" dirty="0"/>
              <a:t>7709 Hodgkin's lymphoma:</a:t>
            </a:r>
          </a:p>
        </p:txBody>
      </p:sp>
      <p:graphicFrame>
        <p:nvGraphicFramePr>
          <p:cNvPr id="3" name="Table 2">
            <a:extLst>
              <a:ext uri="{FF2B5EF4-FFF2-40B4-BE49-F238E27FC236}">
                <a16:creationId xmlns:a16="http://schemas.microsoft.com/office/drawing/2014/main" id="{721E1543-DAA8-4905-ACC4-9341F5F25193}"/>
              </a:ext>
            </a:extLst>
          </p:cNvPr>
          <p:cNvGraphicFramePr>
            <a:graphicFrameLocks noGrp="1"/>
          </p:cNvGraphicFramePr>
          <p:nvPr>
            <p:extLst>
              <p:ext uri="{D42A27DB-BD31-4B8C-83A1-F6EECF244321}">
                <p14:modId xmlns:p14="http://schemas.microsoft.com/office/powerpoint/2010/main" val="1669060617"/>
              </p:ext>
            </p:extLst>
          </p:nvPr>
        </p:nvGraphicFramePr>
        <p:xfrm>
          <a:off x="457196" y="2762050"/>
          <a:ext cx="4665519" cy="3043723"/>
        </p:xfrm>
        <a:graphic>
          <a:graphicData uri="http://schemas.openxmlformats.org/drawingml/2006/table">
            <a:tbl>
              <a:tblPr/>
              <a:tblGrid>
                <a:gridCol w="4665519">
                  <a:extLst>
                    <a:ext uri="{9D8B030D-6E8A-4147-A177-3AD203B41FA5}">
                      <a16:colId xmlns:a16="http://schemas.microsoft.com/office/drawing/2014/main" val="2422127315"/>
                    </a:ext>
                  </a:extLst>
                </a:gridCol>
              </a:tblGrid>
              <a:tr h="976081">
                <a:tc>
                  <a:txBody>
                    <a:bodyPr/>
                    <a:lstStyle/>
                    <a:p>
                      <a:r>
                        <a:rPr lang="en-US" sz="4400" b="0" dirty="0">
                          <a:latin typeface="+mj-lt"/>
                        </a:rPr>
                        <a:t>7715 Non-Hodgkin's lymphoma:</a:t>
                      </a:r>
                    </a:p>
                  </a:txBody>
                  <a:tcPr marL="55963" marR="55963" marT="27981" marB="27981" anchor="ctr">
                    <a:lnL>
                      <a:noFill/>
                    </a:lnL>
                    <a:lnR>
                      <a:noFill/>
                    </a:lnR>
                    <a:lnT>
                      <a:noFill/>
                    </a:lnT>
                    <a:lnB>
                      <a:noFill/>
                    </a:lnB>
                  </a:tcPr>
                </a:tc>
                <a:extLst>
                  <a:ext uri="{0D108BD9-81ED-4DB2-BD59-A6C34878D82A}">
                    <a16:rowId xmlns:a16="http://schemas.microsoft.com/office/drawing/2014/main" val="2832337085"/>
                  </a:ext>
                </a:extLst>
              </a:tr>
              <a:tr h="976081">
                <a:tc>
                  <a:txBody>
                    <a:bodyPr/>
                    <a:lstStyle/>
                    <a:p>
                      <a:r>
                        <a:rPr lang="en-US" sz="1100" dirty="0"/>
                        <a:t>Both are presumptive for Agent Orange</a:t>
                      </a:r>
                    </a:p>
                  </a:txBody>
                  <a:tcPr marL="55963" marR="55963" marT="27981" marB="27981" anchor="ctr">
                    <a:lnL>
                      <a:noFill/>
                    </a:lnL>
                    <a:lnR>
                      <a:noFill/>
                    </a:lnR>
                    <a:lnT>
                      <a:noFill/>
                    </a:lnT>
                    <a:lnB>
                      <a:noFill/>
                    </a:lnB>
                  </a:tcPr>
                </a:tc>
                <a:extLst>
                  <a:ext uri="{0D108BD9-81ED-4DB2-BD59-A6C34878D82A}">
                    <a16:rowId xmlns:a16="http://schemas.microsoft.com/office/drawing/2014/main" val="917417084"/>
                  </a:ext>
                </a:extLst>
              </a:tr>
            </a:tbl>
          </a:graphicData>
        </a:graphic>
      </p:graphicFrame>
      <p:sp>
        <p:nvSpPr>
          <p:cNvPr id="8" name="TextBox 7">
            <a:extLst>
              <a:ext uri="{FF2B5EF4-FFF2-40B4-BE49-F238E27FC236}">
                <a16:creationId xmlns:a16="http://schemas.microsoft.com/office/drawing/2014/main" id="{26F52E57-2D62-4D00-9C1A-937056D05CD9}"/>
              </a:ext>
            </a:extLst>
          </p:cNvPr>
          <p:cNvSpPr txBox="1"/>
          <p:nvPr/>
        </p:nvSpPr>
        <p:spPr>
          <a:xfrm>
            <a:off x="4450488" y="500976"/>
            <a:ext cx="7284312" cy="2246769"/>
          </a:xfrm>
          <a:prstGeom prst="rect">
            <a:avLst/>
          </a:prstGeom>
          <a:noFill/>
        </p:spPr>
        <p:txBody>
          <a:bodyPr wrap="square" rtlCol="0">
            <a:spAutoFit/>
          </a:bodyPr>
          <a:lstStyle/>
          <a:p>
            <a:r>
              <a:rPr lang="en-US" sz="1400" dirty="0"/>
              <a:t>With active disease or during a treatment phase</a:t>
            </a:r>
          </a:p>
          <a:p>
            <a:endParaRPr lang="en-US" sz="1400" dirty="0"/>
          </a:p>
          <a:p>
            <a:pPr algn="r"/>
            <a:r>
              <a:rPr lang="en-US" sz="1400" dirty="0"/>
              <a:t>100 </a:t>
            </a:r>
          </a:p>
          <a:p>
            <a:endParaRPr lang="en-US" sz="1400" dirty="0"/>
          </a:p>
          <a:p>
            <a:r>
              <a:rPr lang="en-US" sz="1400" b="1" dirty="0"/>
              <a:t>Note:</a:t>
            </a:r>
            <a:r>
              <a:rPr lang="en-US" sz="1400" dirty="0"/>
              <a:t> A 100 percent evaluation shall continue beyond the cessation of any surgical therapy, radiation therapy, antineoplastic chemotherapy, or other therapeutic procedures. Six months after discontinuance of such treatment, the appropriate disability rating shall be determined by mandatory VA examination. Any reduction in evaluation based upon that or any subsequent examination shall be subject to the provisions of </a:t>
            </a:r>
            <a:r>
              <a:rPr lang="en-US" sz="1400" dirty="0">
                <a:hlinkClick r:id="rId3"/>
              </a:rPr>
              <a:t>§ 3.105(e) of this chapter</a:t>
            </a:r>
            <a:r>
              <a:rPr lang="en-US" sz="1400" dirty="0"/>
              <a:t>. If there has been no local recurrence or metastasis, rate on residuals under the appropriate diagnostic code(s)</a:t>
            </a:r>
          </a:p>
        </p:txBody>
      </p:sp>
      <p:sp>
        <p:nvSpPr>
          <p:cNvPr id="5" name="TextBox 4">
            <a:extLst>
              <a:ext uri="{FF2B5EF4-FFF2-40B4-BE49-F238E27FC236}">
                <a16:creationId xmlns:a16="http://schemas.microsoft.com/office/drawing/2014/main" id="{C09A016C-644D-49CB-882E-35FCBDE63289}"/>
              </a:ext>
            </a:extLst>
          </p:cNvPr>
          <p:cNvSpPr txBox="1"/>
          <p:nvPr/>
        </p:nvSpPr>
        <p:spPr>
          <a:xfrm>
            <a:off x="4450488" y="2826569"/>
            <a:ext cx="7284312" cy="3416320"/>
          </a:xfrm>
          <a:prstGeom prst="rect">
            <a:avLst/>
          </a:prstGeom>
          <a:noFill/>
        </p:spPr>
        <p:txBody>
          <a:bodyPr wrap="square" rtlCol="0">
            <a:spAutoFit/>
          </a:bodyPr>
          <a:lstStyle/>
          <a:p>
            <a:r>
              <a:rPr lang="en-US" dirty="0"/>
              <a:t>When there is active disease, during treatment phase, or with indolent and non-contiguous phase of low grade NHL</a:t>
            </a:r>
          </a:p>
          <a:p>
            <a:pPr algn="r"/>
            <a:r>
              <a:rPr lang="en-US" dirty="0"/>
              <a:t>100</a:t>
            </a:r>
          </a:p>
          <a:p>
            <a:pPr algn="r"/>
            <a:endParaRPr lang="en-US" dirty="0"/>
          </a:p>
          <a:p>
            <a:r>
              <a:rPr lang="en-US" b="1" dirty="0"/>
              <a:t>Note:</a:t>
            </a:r>
            <a:r>
              <a:rPr lang="en-US" dirty="0"/>
              <a:t> A 100 percent evaluation shall continue beyond the cessation of any surgical therapy, radiation therapy, antineoplastic chemotherapy, or other therapeutic procedures. Two years after discontinuance of such treatment, the appropriate disability rating shall be determined by mandatory VA examination. Any reduction in evaluation based upon that or any subsequent examination shall be subject to the provisions of </a:t>
            </a:r>
            <a:r>
              <a:rPr lang="en-US" dirty="0">
                <a:hlinkClick r:id="rId3"/>
              </a:rPr>
              <a:t>§ 3.105(e) of this chapter</a:t>
            </a:r>
            <a:r>
              <a:rPr lang="en-US" dirty="0"/>
              <a:t>. If there has been no recurrence, rate on residuals under the appropriate diagnostic code(s)</a:t>
            </a:r>
          </a:p>
        </p:txBody>
      </p:sp>
    </p:spTree>
    <p:extLst>
      <p:ext uri="{BB962C8B-B14F-4D97-AF65-F5344CB8AC3E}">
        <p14:creationId xmlns:p14="http://schemas.microsoft.com/office/powerpoint/2010/main" val="3584715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3639</Words>
  <Application>Microsoft Office PowerPoint</Application>
  <PresentationFormat>Widescreen</PresentationFormat>
  <Paragraphs>181</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Helvetica</vt:lpstr>
      <vt:lpstr>Open Sans</vt:lpstr>
      <vt:lpstr>Roboto</vt:lpstr>
      <vt:lpstr>Office Theme</vt:lpstr>
      <vt:lpstr>The hemic and lymphatic systems</vt:lpstr>
      <vt:lpstr>§ 4.117 Schedule of Ratings –7700-7717</vt:lpstr>
      <vt:lpstr>38 CFR 3.105(e)</vt:lpstr>
      <vt:lpstr>7702 Agranulocytosis, acquired:</vt:lpstr>
      <vt:lpstr>7703 Leukemia (except for chronic myelogenous leukemia):</vt:lpstr>
      <vt:lpstr>7704 Polycythemia vera:</vt:lpstr>
      <vt:lpstr>7705 Immune thrombocytopenia:</vt:lpstr>
      <vt:lpstr>7706 Splenectomy</vt:lpstr>
      <vt:lpstr>7709 Hodgkin's lymphoma:</vt:lpstr>
      <vt:lpstr>7712 Multiple myeloma:  Presumptive for both Agent Orange and Atomic Veterans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hemic and lymphatic systems</dc:title>
  <dc:creator>Scott, Valerie J.</dc:creator>
  <cp:lastModifiedBy>Taylor, Krystal VBASFAL</cp:lastModifiedBy>
  <cp:revision>4</cp:revision>
  <dcterms:created xsi:type="dcterms:W3CDTF">2022-09-12T16:55:40Z</dcterms:created>
  <dcterms:modified xsi:type="dcterms:W3CDTF">2022-11-03T18:09:37Z</dcterms:modified>
</cp:coreProperties>
</file>